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56" r:id="rId2"/>
    <p:sldId id="257" r:id="rId3"/>
    <p:sldId id="276" r:id="rId4"/>
    <p:sldId id="262" r:id="rId5"/>
    <p:sldId id="258" r:id="rId6"/>
    <p:sldId id="264" r:id="rId7"/>
    <p:sldId id="263" r:id="rId8"/>
    <p:sldId id="261" r:id="rId9"/>
    <p:sldId id="260" r:id="rId10"/>
    <p:sldId id="259" r:id="rId11"/>
    <p:sldId id="265" r:id="rId12"/>
    <p:sldId id="275" r:id="rId13"/>
    <p:sldId id="274" r:id="rId14"/>
    <p:sldId id="272" r:id="rId15"/>
    <p:sldId id="271" r:id="rId16"/>
    <p:sldId id="270" r:id="rId17"/>
    <p:sldId id="269" r:id="rId18"/>
    <p:sldId id="268" r:id="rId19"/>
    <p:sldId id="298" r:id="rId20"/>
    <p:sldId id="266" r:id="rId21"/>
    <p:sldId id="267" r:id="rId22"/>
    <p:sldId id="277" r:id="rId23"/>
    <p:sldId id="300" r:id="rId24"/>
    <p:sldId id="278" r:id="rId25"/>
    <p:sldId id="279" r:id="rId26"/>
    <p:sldId id="321" r:id="rId27"/>
    <p:sldId id="280" r:id="rId28"/>
    <p:sldId id="320" r:id="rId29"/>
    <p:sldId id="318" r:id="rId30"/>
    <p:sldId id="319" r:id="rId31"/>
    <p:sldId id="282" r:id="rId32"/>
    <p:sldId id="281" r:id="rId33"/>
    <p:sldId id="314" r:id="rId34"/>
    <p:sldId id="283" r:id="rId35"/>
    <p:sldId id="303" r:id="rId36"/>
    <p:sldId id="304" r:id="rId37"/>
    <p:sldId id="284" r:id="rId38"/>
    <p:sldId id="285" r:id="rId39"/>
    <p:sldId id="286" r:id="rId40"/>
    <p:sldId id="305" r:id="rId41"/>
    <p:sldId id="306" r:id="rId42"/>
    <p:sldId id="308" r:id="rId43"/>
    <p:sldId id="309" r:id="rId44"/>
    <p:sldId id="310" r:id="rId45"/>
    <p:sldId id="311" r:id="rId46"/>
    <p:sldId id="299" r:id="rId47"/>
    <p:sldId id="312" r:id="rId48"/>
    <p:sldId id="313" r:id="rId4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51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94727" autoAdjust="0"/>
  </p:normalViewPr>
  <p:slideViewPr>
    <p:cSldViewPr>
      <p:cViewPr>
        <p:scale>
          <a:sx n="70" d="100"/>
          <a:sy n="70" d="100"/>
        </p:scale>
        <p:origin x="-222" y="54"/>
      </p:cViewPr>
      <p:guideLst>
        <p:guide orient="horz" pos="2160"/>
        <p:guide pos="2880"/>
      </p:guideLst>
    </p:cSldViewPr>
  </p:slideViewPr>
  <p:outlineViewPr>
    <p:cViewPr>
      <p:scale>
        <a:sx n="33" d="100"/>
        <a:sy n="33" d="100"/>
      </p:scale>
      <p:origin x="0" y="18960"/>
    </p:cViewPr>
  </p:outlineViewPr>
  <p:notesTextViewPr>
    <p:cViewPr>
      <p:scale>
        <a:sx n="400" d="100"/>
        <a:sy n="4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Owner\My%20Documents\Downloads\Wellness_Workshop_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Owner\My%20Documents\Downloads\Wellness_Workshop_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Owner\My%20Documents\Downloads\Wellness_Workshop_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Owner\My%20Documents\Downloads\Wellness_Workshop_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Sheet1!$A$1</c:f>
              <c:strCache>
                <c:ptCount val="1"/>
                <c:pt idx="0">
                  <c:v>Pre State raw scores</c:v>
                </c:pt>
              </c:strCache>
            </c:strRef>
          </c:tx>
          <c:val>
            <c:numRef>
              <c:f>Sheet1!$A$2:$A$17</c:f>
              <c:numCache>
                <c:formatCode>General</c:formatCode>
                <c:ptCount val="16"/>
                <c:pt idx="0">
                  <c:v>53</c:v>
                </c:pt>
                <c:pt idx="1">
                  <c:v>39</c:v>
                </c:pt>
                <c:pt idx="2">
                  <c:v>35</c:v>
                </c:pt>
                <c:pt idx="3">
                  <c:v>28</c:v>
                </c:pt>
                <c:pt idx="4">
                  <c:v>38</c:v>
                </c:pt>
                <c:pt idx="5">
                  <c:v>23</c:v>
                </c:pt>
                <c:pt idx="6">
                  <c:v>52</c:v>
                </c:pt>
                <c:pt idx="7">
                  <c:v>24</c:v>
                </c:pt>
                <c:pt idx="8">
                  <c:v>40</c:v>
                </c:pt>
                <c:pt idx="9">
                  <c:v>38</c:v>
                </c:pt>
                <c:pt idx="10">
                  <c:v>59</c:v>
                </c:pt>
                <c:pt idx="11">
                  <c:v>42</c:v>
                </c:pt>
                <c:pt idx="12">
                  <c:v>60</c:v>
                </c:pt>
                <c:pt idx="13">
                  <c:v>71</c:v>
                </c:pt>
                <c:pt idx="14">
                  <c:v>48</c:v>
                </c:pt>
                <c:pt idx="15">
                  <c:v>20</c:v>
                </c:pt>
              </c:numCache>
            </c:numRef>
          </c:val>
        </c:ser>
        <c:ser>
          <c:idx val="1"/>
          <c:order val="1"/>
          <c:tx>
            <c:strRef>
              <c:f>Sheet1!$B$1</c:f>
              <c:strCache>
                <c:ptCount val="1"/>
                <c:pt idx="0">
                  <c:v>Post State raw scores</c:v>
                </c:pt>
              </c:strCache>
            </c:strRef>
          </c:tx>
          <c:val>
            <c:numRef>
              <c:f>Sheet1!$B$2:$B$17</c:f>
              <c:numCache>
                <c:formatCode>General</c:formatCode>
                <c:ptCount val="16"/>
                <c:pt idx="0">
                  <c:v>51</c:v>
                </c:pt>
                <c:pt idx="1">
                  <c:v>24</c:v>
                </c:pt>
                <c:pt idx="2">
                  <c:v>20</c:v>
                </c:pt>
                <c:pt idx="3">
                  <c:v>35</c:v>
                </c:pt>
                <c:pt idx="4">
                  <c:v>32</c:v>
                </c:pt>
                <c:pt idx="5">
                  <c:v>21</c:v>
                </c:pt>
                <c:pt idx="6">
                  <c:v>37</c:v>
                </c:pt>
                <c:pt idx="7">
                  <c:v>21</c:v>
                </c:pt>
                <c:pt idx="8">
                  <c:v>35</c:v>
                </c:pt>
                <c:pt idx="9">
                  <c:v>24</c:v>
                </c:pt>
                <c:pt idx="10">
                  <c:v>49</c:v>
                </c:pt>
                <c:pt idx="11">
                  <c:v>40</c:v>
                </c:pt>
                <c:pt idx="12">
                  <c:v>49</c:v>
                </c:pt>
                <c:pt idx="13">
                  <c:v>69</c:v>
                </c:pt>
                <c:pt idx="14">
                  <c:v>41</c:v>
                </c:pt>
                <c:pt idx="15">
                  <c:v>20</c:v>
                </c:pt>
              </c:numCache>
            </c:numRef>
          </c:val>
        </c:ser>
        <c:axId val="63823232"/>
        <c:axId val="64627840"/>
      </c:barChart>
      <c:catAx>
        <c:axId val="63823232"/>
        <c:scaling>
          <c:orientation val="minMax"/>
        </c:scaling>
        <c:axPos val="b"/>
        <c:tickLblPos val="nextTo"/>
        <c:crossAx val="64627840"/>
        <c:crosses val="autoZero"/>
        <c:auto val="1"/>
        <c:lblAlgn val="ctr"/>
        <c:lblOffset val="100"/>
      </c:catAx>
      <c:valAx>
        <c:axId val="64627840"/>
        <c:scaling>
          <c:orientation val="minMax"/>
          <c:max val="100"/>
        </c:scaling>
        <c:axPos val="l"/>
        <c:majorGridlines/>
        <c:numFmt formatCode="General" sourceLinked="1"/>
        <c:tickLblPos val="nextTo"/>
        <c:crossAx val="63823232"/>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Sheet1!$A$19:$B$19</c:f>
              <c:strCache>
                <c:ptCount val="2"/>
                <c:pt idx="0">
                  <c:v>State Pre average</c:v>
                </c:pt>
                <c:pt idx="1">
                  <c:v>State Post average</c:v>
                </c:pt>
              </c:strCache>
            </c:strRef>
          </c:cat>
          <c:val>
            <c:numRef>
              <c:f>Sheet1!$A$20:$B$20</c:f>
              <c:numCache>
                <c:formatCode>General</c:formatCode>
                <c:ptCount val="2"/>
                <c:pt idx="0">
                  <c:v>41.875</c:v>
                </c:pt>
                <c:pt idx="1">
                  <c:v>35.5</c:v>
                </c:pt>
              </c:numCache>
            </c:numRef>
          </c:val>
        </c:ser>
        <c:axId val="64643456"/>
        <c:axId val="64644992"/>
      </c:barChart>
      <c:catAx>
        <c:axId val="64643456"/>
        <c:scaling>
          <c:orientation val="minMax"/>
        </c:scaling>
        <c:axPos val="b"/>
        <c:tickLblPos val="nextTo"/>
        <c:crossAx val="64644992"/>
        <c:crosses val="autoZero"/>
        <c:auto val="1"/>
        <c:lblAlgn val="ctr"/>
        <c:lblOffset val="100"/>
      </c:catAx>
      <c:valAx>
        <c:axId val="64644992"/>
        <c:scaling>
          <c:orientation val="minMax"/>
          <c:min val="0"/>
        </c:scaling>
        <c:axPos val="l"/>
        <c:majorGridlines/>
        <c:numFmt formatCode="General" sourceLinked="1"/>
        <c:tickLblPos val="nextTo"/>
        <c:crossAx val="6464345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Sheet1!$D$1</c:f>
              <c:strCache>
                <c:ptCount val="1"/>
                <c:pt idx="0">
                  <c:v>Pre Trait raw scores</c:v>
                </c:pt>
              </c:strCache>
            </c:strRef>
          </c:tx>
          <c:val>
            <c:numRef>
              <c:f>Sheet1!$D$2:$D$17</c:f>
              <c:numCache>
                <c:formatCode>General</c:formatCode>
                <c:ptCount val="16"/>
                <c:pt idx="0">
                  <c:v>65</c:v>
                </c:pt>
                <c:pt idx="1">
                  <c:v>23</c:v>
                </c:pt>
                <c:pt idx="2">
                  <c:v>32</c:v>
                </c:pt>
                <c:pt idx="3">
                  <c:v>35</c:v>
                </c:pt>
                <c:pt idx="4">
                  <c:v>45</c:v>
                </c:pt>
                <c:pt idx="5">
                  <c:v>24</c:v>
                </c:pt>
                <c:pt idx="6">
                  <c:v>55</c:v>
                </c:pt>
                <c:pt idx="7">
                  <c:v>26</c:v>
                </c:pt>
                <c:pt idx="8">
                  <c:v>33</c:v>
                </c:pt>
                <c:pt idx="9">
                  <c:v>38</c:v>
                </c:pt>
                <c:pt idx="10">
                  <c:v>64</c:v>
                </c:pt>
                <c:pt idx="11">
                  <c:v>52</c:v>
                </c:pt>
                <c:pt idx="12">
                  <c:v>51</c:v>
                </c:pt>
                <c:pt idx="13">
                  <c:v>73</c:v>
                </c:pt>
                <c:pt idx="14">
                  <c:v>49</c:v>
                </c:pt>
                <c:pt idx="15">
                  <c:v>20</c:v>
                </c:pt>
              </c:numCache>
            </c:numRef>
          </c:val>
        </c:ser>
        <c:ser>
          <c:idx val="1"/>
          <c:order val="1"/>
          <c:tx>
            <c:strRef>
              <c:f>Sheet1!$E$1</c:f>
              <c:strCache>
                <c:ptCount val="1"/>
                <c:pt idx="0">
                  <c:v>Post Trait raw scores</c:v>
                </c:pt>
              </c:strCache>
            </c:strRef>
          </c:tx>
          <c:val>
            <c:numRef>
              <c:f>Sheet1!$E$2:$E$17</c:f>
              <c:numCache>
                <c:formatCode>General</c:formatCode>
                <c:ptCount val="16"/>
                <c:pt idx="0">
                  <c:v>46</c:v>
                </c:pt>
                <c:pt idx="1">
                  <c:v>29</c:v>
                </c:pt>
                <c:pt idx="2">
                  <c:v>24</c:v>
                </c:pt>
                <c:pt idx="3">
                  <c:v>44</c:v>
                </c:pt>
                <c:pt idx="4">
                  <c:v>46</c:v>
                </c:pt>
                <c:pt idx="5">
                  <c:v>24</c:v>
                </c:pt>
                <c:pt idx="6">
                  <c:v>46</c:v>
                </c:pt>
                <c:pt idx="7">
                  <c:v>25</c:v>
                </c:pt>
                <c:pt idx="8">
                  <c:v>35</c:v>
                </c:pt>
                <c:pt idx="9">
                  <c:v>36</c:v>
                </c:pt>
                <c:pt idx="10">
                  <c:v>34</c:v>
                </c:pt>
                <c:pt idx="11">
                  <c:v>55</c:v>
                </c:pt>
                <c:pt idx="12">
                  <c:v>49</c:v>
                </c:pt>
                <c:pt idx="13">
                  <c:v>68</c:v>
                </c:pt>
                <c:pt idx="14">
                  <c:v>46</c:v>
                </c:pt>
                <c:pt idx="15">
                  <c:v>20</c:v>
                </c:pt>
              </c:numCache>
            </c:numRef>
          </c:val>
        </c:ser>
        <c:axId val="64690432"/>
        <c:axId val="64692224"/>
      </c:barChart>
      <c:catAx>
        <c:axId val="64690432"/>
        <c:scaling>
          <c:orientation val="minMax"/>
        </c:scaling>
        <c:axPos val="b"/>
        <c:tickLblPos val="nextTo"/>
        <c:crossAx val="64692224"/>
        <c:crosses val="autoZero"/>
        <c:auto val="1"/>
        <c:lblAlgn val="ctr"/>
        <c:lblOffset val="100"/>
      </c:catAx>
      <c:valAx>
        <c:axId val="64692224"/>
        <c:scaling>
          <c:orientation val="minMax"/>
          <c:max val="100"/>
        </c:scaling>
        <c:axPos val="l"/>
        <c:majorGridlines/>
        <c:numFmt formatCode="General" sourceLinked="1"/>
        <c:tickLblPos val="nextTo"/>
        <c:crossAx val="64690432"/>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Sheet1!$D$19:$E$19</c:f>
              <c:strCache>
                <c:ptCount val="2"/>
                <c:pt idx="0">
                  <c:v>Trait Pre average</c:v>
                </c:pt>
                <c:pt idx="1">
                  <c:v>Trait Post average</c:v>
                </c:pt>
              </c:strCache>
            </c:strRef>
          </c:cat>
          <c:val>
            <c:numRef>
              <c:f>Sheet1!$D$20:$E$20</c:f>
              <c:numCache>
                <c:formatCode>General</c:formatCode>
                <c:ptCount val="2"/>
                <c:pt idx="0">
                  <c:v>42.8125</c:v>
                </c:pt>
                <c:pt idx="1">
                  <c:v>39.1875</c:v>
                </c:pt>
              </c:numCache>
            </c:numRef>
          </c:val>
        </c:ser>
        <c:axId val="64699392"/>
        <c:axId val="64717568"/>
      </c:barChart>
      <c:catAx>
        <c:axId val="64699392"/>
        <c:scaling>
          <c:orientation val="minMax"/>
        </c:scaling>
        <c:axPos val="b"/>
        <c:tickLblPos val="nextTo"/>
        <c:crossAx val="64717568"/>
        <c:crosses val="autoZero"/>
        <c:auto val="1"/>
        <c:lblAlgn val="ctr"/>
        <c:lblOffset val="100"/>
      </c:catAx>
      <c:valAx>
        <c:axId val="64717568"/>
        <c:scaling>
          <c:orientation val="minMax"/>
          <c:min val="0"/>
        </c:scaling>
        <c:axPos val="l"/>
        <c:majorGridlines/>
        <c:numFmt formatCode="General" sourceLinked="1"/>
        <c:tickLblPos val="nextTo"/>
        <c:crossAx val="64699392"/>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E45E343A-9438-496D-AD7C-CF41BA7871BE}" type="datetimeFigureOut">
              <a:rPr lang="en-US" smtClean="0"/>
              <a:pPr/>
              <a:t>6/1/2010</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DB57153-8E1A-46B2-816E-C4C1498702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C4911FE-296B-417F-9E45-F7199AE214DC}" type="datetimeFigureOut">
              <a:rPr lang="en-US" smtClean="0"/>
              <a:pPr/>
              <a:t>6/1/2010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508121D-B925-437A-AEAF-6422378F1D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8121D-B925-437A-AEAF-6422378F1D4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8121D-B925-437A-AEAF-6422378F1D4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8121D-B925-437A-AEAF-6422378F1D4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8121D-B925-437A-AEAF-6422378F1D4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8121D-B925-437A-AEAF-6422378F1D4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8121D-B925-437A-AEAF-6422378F1D4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C1B5681-CAAB-408C-B794-0111E613811D}" type="datetimeFigureOut">
              <a:rPr lang="en-US" smtClean="0"/>
              <a:pPr/>
              <a:t>6/1/2010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40FC0E-CB2B-4AE2-83E0-AB050DC933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40FC0E-CB2B-4AE2-83E0-AB050DC933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40FC0E-CB2B-4AE2-83E0-AB050DC933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40FC0E-CB2B-4AE2-83E0-AB050DC9336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40FC0E-CB2B-4AE2-83E0-AB050DC9336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140FC0E-CB2B-4AE2-83E0-AB050DC9336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140FC0E-CB2B-4AE2-83E0-AB050DC933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140FC0E-CB2B-4AE2-83E0-AB050DC9336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C1B5681-CAAB-408C-B794-0111E613811D}" type="datetimeFigureOut">
              <a:rPr lang="en-US" smtClean="0"/>
              <a:pPr/>
              <a:t>6/1/2010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140FC0E-CB2B-4AE2-83E0-AB050DC933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C1B5681-CAAB-408C-B794-0111E613811D}" type="datetimeFigureOut">
              <a:rPr lang="en-US" smtClean="0"/>
              <a:pPr/>
              <a:t>6/1/2010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140FC0E-CB2B-4AE2-83E0-AB050DC933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C1B5681-CAAB-408C-B794-0111E613811D}" type="datetimeFigureOut">
              <a:rPr lang="en-US" smtClean="0"/>
              <a:pPr/>
              <a:t>6/1/2010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40FC0E-CB2B-4AE2-83E0-AB050DC9336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1B5681-CAAB-408C-B794-0111E613811D}" type="datetimeFigureOut">
              <a:rPr lang="en-US" smtClean="0"/>
              <a:pPr/>
              <a:t>6/1/2010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40FC0E-CB2B-4AE2-83E0-AB050DC933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Katrina Flags and Pics\Trumpet.jpg"/>
          <p:cNvPicPr>
            <a:picLocks noChangeAspect="1" noChangeArrowheads="1"/>
          </p:cNvPicPr>
          <p:nvPr/>
        </p:nvPicPr>
        <p:blipFill>
          <a:blip r:embed="rId3" cstate="print"/>
          <a:srcRect/>
          <a:stretch>
            <a:fillRect/>
          </a:stretch>
        </p:blipFill>
        <p:spPr bwMode="auto">
          <a:xfrm>
            <a:off x="685800" y="317385"/>
            <a:ext cx="7590934" cy="4422314"/>
          </a:xfrm>
          <a:prstGeom prst="rect">
            <a:avLst/>
          </a:prstGeom>
          <a:noFill/>
        </p:spPr>
      </p:pic>
      <p:sp>
        <p:nvSpPr>
          <p:cNvPr id="2" name="Title 1"/>
          <p:cNvSpPr>
            <a:spLocks noGrp="1"/>
          </p:cNvSpPr>
          <p:nvPr>
            <p:ph type="ctrTitle"/>
          </p:nvPr>
        </p:nvSpPr>
        <p:spPr>
          <a:xfrm>
            <a:off x="228600" y="5105400"/>
            <a:ext cx="8610600" cy="1905000"/>
          </a:xfrm>
          <a:effectLst>
            <a:outerShdw dist="50800" dir="8520000" sx="88000" sy="88000" algn="ctr" rotWithShape="0">
              <a:schemeClr val="accent3"/>
            </a:outerShdw>
          </a:effectLst>
        </p:spPr>
        <p:txBody>
          <a:bodyPr>
            <a:normAutofit fontScale="90000"/>
            <a:scene3d>
              <a:camera prst="orthographicFront"/>
              <a:lightRig rig="soft" dir="t"/>
            </a:scene3d>
            <a:sp3d extrusionH="57150" contourW="12700" prstMaterial="powder">
              <a:bevelT w="25400" h="25400"/>
              <a:bevelB w="38100" h="38100"/>
              <a:extrusionClr>
                <a:srgbClr val="FFFF99"/>
              </a:extrusionClr>
              <a:contourClr>
                <a:srgbClr val="FFFF99"/>
              </a:contourClr>
            </a:sp3d>
          </a:bodyPr>
          <a:lstStyle/>
          <a:p>
            <a:pPr algn="ctr"/>
            <a:r>
              <a:rPr lang="en-US" sz="2400" dirty="0" smtClean="0">
                <a:solidFill>
                  <a:srgbClr val="FFFF99"/>
                </a:solidFill>
                <a:effectLst/>
                <a:latin typeface="Candara" pitchFamily="34" charset="0"/>
              </a:rPr>
              <a:t/>
            </a:r>
            <a:br>
              <a:rPr lang="en-US" sz="2400" dirty="0" smtClean="0">
                <a:solidFill>
                  <a:srgbClr val="FFFF99"/>
                </a:solidFill>
                <a:effectLst/>
                <a:latin typeface="Candara" pitchFamily="34" charset="0"/>
              </a:rPr>
            </a:br>
            <a:r>
              <a:rPr lang="en-US" sz="2400" dirty="0" smtClean="0">
                <a:solidFill>
                  <a:srgbClr val="FFFF99"/>
                </a:solidFill>
                <a:effectLst/>
                <a:latin typeface="Candara" pitchFamily="34" charset="0"/>
              </a:rPr>
              <a:t/>
            </a:r>
            <a:br>
              <a:rPr lang="en-US" sz="2400" dirty="0" smtClean="0">
                <a:solidFill>
                  <a:srgbClr val="FFFF99"/>
                </a:solidFill>
                <a:effectLst/>
                <a:latin typeface="Candara" pitchFamily="34" charset="0"/>
              </a:rPr>
            </a:br>
            <a:r>
              <a:rPr lang="en-US" sz="2400" dirty="0" smtClean="0">
                <a:solidFill>
                  <a:srgbClr val="FFFF99"/>
                </a:solidFill>
                <a:effectLst/>
                <a:latin typeface="Candara" pitchFamily="34" charset="0"/>
              </a:rPr>
              <a:t/>
            </a:r>
            <a:br>
              <a:rPr lang="en-US" sz="2400" dirty="0" smtClean="0">
                <a:solidFill>
                  <a:srgbClr val="FFFF99"/>
                </a:solidFill>
                <a:effectLst/>
                <a:latin typeface="Candara" pitchFamily="34" charset="0"/>
              </a:rPr>
            </a:br>
            <a:r>
              <a:rPr lang="en-US" sz="2400" dirty="0" smtClean="0">
                <a:solidFill>
                  <a:srgbClr val="FFFF99"/>
                </a:solidFill>
                <a:effectLst/>
                <a:latin typeface="Candara" pitchFamily="34" charset="0"/>
              </a:rPr>
              <a:t>Group Interventions for Disaster/Trauma Anniversary </a:t>
            </a:r>
            <a:r>
              <a:rPr lang="en-US" sz="2400" dirty="0" smtClean="0">
                <a:solidFill>
                  <a:srgbClr val="FFFF99"/>
                </a:solidFill>
                <a:effectLst/>
                <a:latin typeface="Candara" pitchFamily="34" charset="0"/>
              </a:rPr>
              <a:t>Reactions</a:t>
            </a:r>
            <a:r>
              <a:rPr lang="en-US" sz="1450" dirty="0" smtClean="0">
                <a:solidFill>
                  <a:srgbClr val="FFFF99"/>
                </a:solidFill>
                <a:effectLst>
                  <a:outerShdw blurRad="50800" dist="38100" algn="l" rotWithShape="0">
                    <a:srgbClr val="FFFF99">
                      <a:alpha val="40000"/>
                    </a:srgbClr>
                  </a:outerShdw>
                </a:effectLst>
                <a:latin typeface="Candara" pitchFamily="34" charset="0"/>
              </a:rPr>
              <a:t/>
            </a:r>
            <a:br>
              <a:rPr lang="en-US" sz="1450" dirty="0" smtClean="0">
                <a:solidFill>
                  <a:srgbClr val="FFFF99"/>
                </a:solidFill>
                <a:effectLst>
                  <a:outerShdw blurRad="50800" dist="38100" algn="l" rotWithShape="0">
                    <a:srgbClr val="FFFF99">
                      <a:alpha val="40000"/>
                    </a:srgbClr>
                  </a:outerShdw>
                </a:effectLst>
                <a:latin typeface="Candara" pitchFamily="34" charset="0"/>
              </a:rPr>
            </a:br>
            <a:r>
              <a:rPr lang="en-US" sz="1450" dirty="0" smtClean="0">
                <a:solidFill>
                  <a:srgbClr val="FFFF99"/>
                </a:solidFill>
                <a:effectLst>
                  <a:outerShdw dist="38100" algn="l" rotWithShape="0">
                    <a:srgbClr val="FFFF99">
                      <a:alpha val="40000"/>
                    </a:srgbClr>
                  </a:outerShdw>
                </a:effectLst>
                <a:latin typeface="Candara" pitchFamily="34" charset="0"/>
              </a:rPr>
              <a:t>Nemeth, </a:t>
            </a:r>
            <a:r>
              <a:rPr lang="en-US" sz="1450" dirty="0" smtClean="0">
                <a:solidFill>
                  <a:srgbClr val="FFFF99"/>
                </a:solidFill>
                <a:effectLst>
                  <a:outerShdw dist="38100" algn="l" rotWithShape="0">
                    <a:srgbClr val="FFFF99">
                      <a:alpha val="40000"/>
                    </a:srgbClr>
                  </a:outerShdw>
                </a:effectLst>
                <a:latin typeface="Candara" pitchFamily="34" charset="0"/>
              </a:rPr>
              <a:t>D.</a:t>
            </a:r>
            <a:r>
              <a:rPr lang="en-US" sz="1450" baseline="30000" dirty="0" smtClean="0">
                <a:solidFill>
                  <a:srgbClr val="FFFF99"/>
                </a:solidFill>
                <a:effectLst>
                  <a:outerShdw dist="38100" algn="l" rotWithShape="0">
                    <a:srgbClr val="FFFF99">
                      <a:alpha val="40000"/>
                    </a:srgbClr>
                  </a:outerShdw>
                </a:effectLst>
                <a:latin typeface="Candara" pitchFamily="34" charset="0"/>
              </a:rPr>
              <a:t>1</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Kuriansky, </a:t>
            </a:r>
            <a:r>
              <a:rPr lang="en-US" sz="1450" dirty="0" smtClean="0">
                <a:solidFill>
                  <a:srgbClr val="FFFF99"/>
                </a:solidFill>
                <a:effectLst>
                  <a:outerShdw dist="38100" algn="l" rotWithShape="0">
                    <a:srgbClr val="FFFF99">
                      <a:alpha val="40000"/>
                    </a:srgbClr>
                  </a:outerShdw>
                </a:effectLst>
                <a:latin typeface="Candara" pitchFamily="34" charset="0"/>
              </a:rPr>
              <a:t>J.</a:t>
            </a:r>
            <a:r>
              <a:rPr lang="en-US" sz="1450" baseline="30000" dirty="0" smtClean="0">
                <a:solidFill>
                  <a:srgbClr val="FFFF99"/>
                </a:solidFill>
                <a:effectLst>
                  <a:outerShdw dist="38100" algn="l" rotWithShape="0">
                    <a:srgbClr val="FFFF99">
                      <a:alpha val="40000"/>
                    </a:srgbClr>
                  </a:outerShdw>
                </a:effectLst>
                <a:latin typeface="Candara" pitchFamily="34" charset="0"/>
              </a:rPr>
              <a:t>2</a:t>
            </a:r>
            <a:r>
              <a:rPr lang="en-US" sz="1450" dirty="0" smtClean="0">
                <a:solidFill>
                  <a:srgbClr val="FFFF99"/>
                </a:solidFill>
                <a:effectLst>
                  <a:outerShdw dist="38100" algn="l" rotWithShape="0">
                    <a:srgbClr val="FFFF99">
                      <a:alpha val="40000"/>
                    </a:srgbClr>
                  </a:outerShdw>
                </a:effectLst>
                <a:latin typeface="Candara" pitchFamily="34" charset="0"/>
              </a:rPr>
              <a:t> , Olivier</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T.</a:t>
            </a:r>
            <a:r>
              <a:rPr lang="en-US" sz="1450" baseline="30000" dirty="0" smtClean="0">
                <a:solidFill>
                  <a:srgbClr val="FFFF99"/>
                </a:solidFill>
                <a:effectLst>
                  <a:outerShdw dist="38100" algn="l" rotWithShape="0">
                    <a:srgbClr val="FFFF99">
                      <a:alpha val="40000"/>
                    </a:srgbClr>
                  </a:outerShdw>
                </a:effectLst>
                <a:latin typeface="Candara" pitchFamily="34" charset="0"/>
              </a:rPr>
              <a:t>1</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Whittington, </a:t>
            </a:r>
            <a:r>
              <a:rPr lang="en-US" sz="1450" dirty="0" smtClean="0">
                <a:solidFill>
                  <a:srgbClr val="FFFF99"/>
                </a:solidFill>
                <a:effectLst>
                  <a:outerShdw dist="38100" algn="l" rotWithShape="0">
                    <a:srgbClr val="FFFF99">
                      <a:alpha val="40000"/>
                    </a:srgbClr>
                  </a:outerShdw>
                </a:effectLst>
                <a:latin typeface="Candara" pitchFamily="34" charset="0"/>
              </a:rPr>
              <a:t>L.</a:t>
            </a:r>
            <a:r>
              <a:rPr lang="en-US" sz="1450" baseline="30000" dirty="0" smtClean="0">
                <a:solidFill>
                  <a:srgbClr val="FFFF99"/>
                </a:solidFill>
                <a:effectLst>
                  <a:outerShdw dist="38100" algn="l" rotWithShape="0">
                    <a:srgbClr val="FFFF99">
                      <a:alpha val="40000"/>
                    </a:srgbClr>
                  </a:outerShdw>
                </a:effectLst>
                <a:latin typeface="Candara" pitchFamily="34" charset="0"/>
              </a:rPr>
              <a:t>1</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May, </a:t>
            </a:r>
            <a:r>
              <a:rPr lang="en-US" sz="1450" dirty="0" smtClean="0">
                <a:solidFill>
                  <a:srgbClr val="FFFF99"/>
                </a:solidFill>
                <a:effectLst>
                  <a:outerShdw dist="38100" algn="l" rotWithShape="0">
                    <a:srgbClr val="FFFF99">
                      <a:alpha val="40000"/>
                    </a:srgbClr>
                  </a:outerShdw>
                </a:effectLst>
                <a:latin typeface="Candara" pitchFamily="34" charset="0"/>
              </a:rPr>
              <a:t>N.</a:t>
            </a:r>
            <a:r>
              <a:rPr lang="en-US" sz="1450" baseline="30000" dirty="0" smtClean="0">
                <a:solidFill>
                  <a:srgbClr val="FFFF99"/>
                </a:solidFill>
                <a:effectLst>
                  <a:outerShdw dist="38100" algn="l" rotWithShape="0">
                    <a:srgbClr val="FFFF99">
                      <a:alpha val="40000"/>
                    </a:srgbClr>
                  </a:outerShdw>
                </a:effectLst>
                <a:latin typeface="Candara" pitchFamily="34" charset="0"/>
              </a:rPr>
              <a:t>1</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Hamilton, </a:t>
            </a:r>
            <a:r>
              <a:rPr lang="en-US" sz="1450" dirty="0" smtClean="0">
                <a:solidFill>
                  <a:srgbClr val="FFFF99"/>
                </a:solidFill>
                <a:effectLst>
                  <a:outerShdw dist="38100" algn="l" rotWithShape="0">
                    <a:srgbClr val="FFFF99">
                      <a:alpha val="40000"/>
                    </a:srgbClr>
                  </a:outerShdw>
                </a:effectLst>
                <a:latin typeface="Candara" pitchFamily="34" charset="0"/>
              </a:rPr>
              <a:t>J.</a:t>
            </a:r>
            <a:r>
              <a:rPr lang="en-US" sz="1450" baseline="30000" dirty="0" smtClean="0">
                <a:solidFill>
                  <a:srgbClr val="FFFF99"/>
                </a:solidFill>
                <a:effectLst>
                  <a:outerShdw dist="38100" algn="l" rotWithShape="0">
                    <a:srgbClr val="FFFF99">
                      <a:alpha val="40000"/>
                    </a:srgbClr>
                  </a:outerShdw>
                </a:effectLst>
                <a:latin typeface="Candara" pitchFamily="34" charset="0"/>
              </a:rPr>
              <a:t>1</a:t>
            </a:r>
            <a:r>
              <a:rPr lang="en-US" sz="1450" dirty="0" smtClean="0">
                <a:solidFill>
                  <a:srgbClr val="FFFF99"/>
                </a:solidFill>
                <a:effectLst>
                  <a:outerShdw dist="38100" algn="l" rotWithShape="0">
                    <a:srgbClr val="FFFF99">
                      <a:alpha val="40000"/>
                    </a:srgbClr>
                  </a:outerShdw>
                </a:effectLst>
                <a:latin typeface="Candara" pitchFamily="34" charset="0"/>
              </a:rPr>
              <a:t>,  </a:t>
            </a:r>
            <a:r>
              <a:rPr lang="en-US" sz="1450" dirty="0" smtClean="0">
                <a:solidFill>
                  <a:srgbClr val="FFFF99"/>
                </a:solidFill>
                <a:effectLst>
                  <a:outerShdw dist="38100" algn="l" rotWithShape="0">
                    <a:srgbClr val="FFFF99">
                      <a:alpha val="40000"/>
                    </a:srgbClr>
                  </a:outerShdw>
                </a:effectLst>
                <a:latin typeface="Candara" pitchFamily="34" charset="0"/>
              </a:rPr>
              <a:t>Steger, </a:t>
            </a:r>
            <a:r>
              <a:rPr lang="en-US" sz="1450" dirty="0" smtClean="0">
                <a:solidFill>
                  <a:srgbClr val="FFFF99"/>
                </a:solidFill>
                <a:effectLst>
                  <a:outerShdw dist="38100" algn="l" rotWithShape="0">
                    <a:srgbClr val="FFFF99">
                      <a:alpha val="40000"/>
                    </a:srgbClr>
                  </a:outerShdw>
                </a:effectLst>
                <a:latin typeface="Candara" pitchFamily="34" charset="0"/>
              </a:rPr>
              <a:t>A</a:t>
            </a:r>
            <a:r>
              <a:rPr lang="en-US" sz="1450" dirty="0" smtClean="0">
                <a:solidFill>
                  <a:srgbClr val="FFFF99"/>
                </a:solidFill>
                <a:effectLst>
                  <a:outerShdw blurRad="50800" dist="38100" algn="l" rotWithShape="0">
                    <a:srgbClr val="FFFF99">
                      <a:alpha val="40000"/>
                    </a:srgbClr>
                  </a:outerShdw>
                </a:effectLst>
                <a:latin typeface="Candara" pitchFamily="34" charset="0"/>
              </a:rPr>
              <a:t>.</a:t>
            </a:r>
            <a:r>
              <a:rPr lang="en-US" sz="1450" baseline="30000" dirty="0" smtClean="0">
                <a:solidFill>
                  <a:srgbClr val="FFFF99"/>
                </a:solidFill>
                <a:effectLst>
                  <a:outerShdw blurRad="50800" dist="38100" algn="l" rotWithShape="0">
                    <a:srgbClr val="FFFF99">
                      <a:alpha val="40000"/>
                    </a:srgbClr>
                  </a:outerShdw>
                </a:effectLst>
                <a:latin typeface="Candara" pitchFamily="34" charset="0"/>
              </a:rPr>
              <a:t>1</a:t>
            </a:r>
            <a:r>
              <a:rPr lang="en-US" sz="1450" dirty="0" smtClean="0">
                <a:solidFill>
                  <a:srgbClr val="FFFF99"/>
                </a:solidFill>
                <a:effectLst>
                  <a:outerShdw blurRad="50800" dist="38100" algn="l" rotWithShape="0">
                    <a:srgbClr val="FFFF99">
                      <a:alpha val="40000"/>
                    </a:srgbClr>
                  </a:outerShdw>
                </a:effectLst>
                <a:latin typeface="Candara" pitchFamily="34" charset="0"/>
              </a:rPr>
              <a:t/>
            </a:r>
            <a:br>
              <a:rPr lang="en-US" sz="1450" dirty="0" smtClean="0">
                <a:solidFill>
                  <a:srgbClr val="FFFF99"/>
                </a:solidFill>
                <a:effectLst>
                  <a:outerShdw blurRad="50800" dist="38100" algn="l" rotWithShape="0">
                    <a:srgbClr val="FFFF99">
                      <a:alpha val="40000"/>
                    </a:srgbClr>
                  </a:outerShdw>
                </a:effectLst>
                <a:latin typeface="Candara" pitchFamily="34" charset="0"/>
              </a:rPr>
            </a:br>
            <a:r>
              <a:rPr lang="en-US" sz="1400" dirty="0" smtClean="0">
                <a:solidFill>
                  <a:srgbClr val="FFFF99"/>
                </a:solidFill>
                <a:effectLst>
                  <a:outerShdw blurRad="50800" dist="38100" algn="l" rotWithShape="0">
                    <a:srgbClr val="FFFF99">
                      <a:alpha val="40000"/>
                    </a:srgbClr>
                  </a:outerShdw>
                </a:effectLst>
                <a:latin typeface="Candara" pitchFamily="34" charset="0"/>
              </a:rPr>
              <a:t>Neuropsychology Center of Louisiana, </a:t>
            </a:r>
            <a:r>
              <a:rPr lang="en-US" sz="1400" dirty="0" smtClean="0">
                <a:solidFill>
                  <a:srgbClr val="FFFF99"/>
                </a:solidFill>
                <a:effectLst>
                  <a:outerShdw blurRad="50800" dist="38100" algn="l" rotWithShape="0">
                    <a:srgbClr val="FFFF99">
                      <a:alpha val="40000"/>
                    </a:srgbClr>
                  </a:outerShdw>
                </a:effectLst>
                <a:latin typeface="Candara" pitchFamily="34" charset="0"/>
              </a:rPr>
              <a:t>LLC </a:t>
            </a:r>
            <a:r>
              <a:rPr lang="en-US" sz="1400" baseline="30000" dirty="0" smtClean="0">
                <a:solidFill>
                  <a:srgbClr val="FFFF99"/>
                </a:solidFill>
                <a:effectLst>
                  <a:outerShdw blurRad="50800" dist="38100" algn="l" rotWithShape="0">
                    <a:srgbClr val="FFFF99">
                      <a:alpha val="40000"/>
                    </a:srgbClr>
                  </a:outerShdw>
                </a:effectLst>
                <a:latin typeface="Candara" pitchFamily="34" charset="0"/>
              </a:rPr>
              <a:t>1</a:t>
            </a:r>
            <a:r>
              <a:rPr lang="en-US" sz="1400" dirty="0" smtClean="0">
                <a:solidFill>
                  <a:srgbClr val="FFFF99"/>
                </a:solidFill>
                <a:effectLst>
                  <a:outerShdw blurRad="50800" dist="38100" algn="l" rotWithShape="0">
                    <a:srgbClr val="FFFF99">
                      <a:alpha val="40000"/>
                    </a:srgbClr>
                  </a:outerShdw>
                </a:effectLst>
                <a:latin typeface="Candara" pitchFamily="34" charset="0"/>
              </a:rPr>
              <a:t> </a:t>
            </a:r>
            <a:r>
              <a:rPr lang="en-US" sz="1400" dirty="0" smtClean="0">
                <a:solidFill>
                  <a:srgbClr val="FFFF99"/>
                </a:solidFill>
                <a:effectLst>
                  <a:outerShdw blurRad="50800" dist="38100" algn="l" rotWithShape="0">
                    <a:srgbClr val="FFFF99">
                      <a:alpha val="40000"/>
                    </a:srgbClr>
                  </a:outerShdw>
                </a:effectLst>
                <a:latin typeface="Candara" pitchFamily="34" charset="0"/>
              </a:rPr>
              <a:t>and </a:t>
            </a:r>
            <a:r>
              <a:rPr lang="en-US" sz="1400" dirty="0" smtClean="0">
                <a:solidFill>
                  <a:srgbClr val="FFFF99"/>
                </a:solidFill>
                <a:effectLst>
                  <a:outerShdw blurRad="50800" dist="38100" algn="l" rotWithShape="0">
                    <a:srgbClr val="FFFF99">
                      <a:alpha val="40000"/>
                    </a:srgbClr>
                  </a:outerShdw>
                </a:effectLst>
                <a:latin typeface="Candara" pitchFamily="34" charset="0"/>
              </a:rPr>
              <a:t>Columbia University </a:t>
            </a:r>
            <a:r>
              <a:rPr lang="en-US" sz="1400" baseline="30000" dirty="0" smtClean="0">
                <a:solidFill>
                  <a:srgbClr val="FFFF99"/>
                </a:solidFill>
                <a:effectLst>
                  <a:outerShdw blurRad="50800" dist="38100" algn="l" rotWithShape="0">
                    <a:srgbClr val="FFFF99">
                      <a:alpha val="40000"/>
                    </a:srgbClr>
                  </a:outerShdw>
                </a:effectLst>
                <a:latin typeface="Candara" pitchFamily="34" charset="0"/>
              </a:rPr>
              <a:t>2</a:t>
            </a:r>
            <a:r>
              <a:rPr lang="en-US" sz="800" dirty="0" smtClean="0">
                <a:solidFill>
                  <a:srgbClr val="FFFF99"/>
                </a:solidFill>
                <a:effectLst>
                  <a:outerShdw blurRad="50800" dist="38100" algn="l" rotWithShape="0">
                    <a:srgbClr val="FFFF99">
                      <a:alpha val="40000"/>
                    </a:srgbClr>
                  </a:outerShdw>
                </a:effectLst>
                <a:latin typeface="Candara" pitchFamily="34" charset="0"/>
              </a:rPr>
              <a:t/>
            </a:r>
            <a:br>
              <a:rPr lang="en-US" sz="800" dirty="0" smtClean="0">
                <a:solidFill>
                  <a:srgbClr val="FFFF99"/>
                </a:solidFill>
                <a:effectLst>
                  <a:outerShdw blurRad="50800" dist="38100" algn="l" rotWithShape="0">
                    <a:srgbClr val="FFFF99">
                      <a:alpha val="40000"/>
                    </a:srgbClr>
                  </a:outerShdw>
                </a:effectLst>
                <a:latin typeface="Candara" pitchFamily="34" charset="0"/>
              </a:rPr>
            </a:br>
            <a:r>
              <a:rPr lang="en-US" sz="1450" dirty="0" smtClean="0">
                <a:solidFill>
                  <a:srgbClr val="FFFF99"/>
                </a:solidFill>
                <a:effectLst>
                  <a:outerShdw blurRad="50800" dist="38100" algn="l" rotWithShape="0">
                    <a:srgbClr val="FFFF99">
                      <a:alpha val="40000"/>
                    </a:srgbClr>
                  </a:outerShdw>
                </a:effectLst>
                <a:latin typeface="Candara" pitchFamily="34" charset="0"/>
              </a:rPr>
              <a:t/>
            </a:r>
            <a:br>
              <a:rPr lang="en-US" sz="1450" dirty="0" smtClean="0">
                <a:solidFill>
                  <a:srgbClr val="FFFF99"/>
                </a:solidFill>
                <a:effectLst>
                  <a:outerShdw blurRad="50800" dist="38100" algn="l" rotWithShape="0">
                    <a:srgbClr val="FFFF99">
                      <a:alpha val="40000"/>
                    </a:srgbClr>
                  </a:outerShdw>
                </a:effectLst>
                <a:latin typeface="Candara" pitchFamily="34" charset="0"/>
              </a:rPr>
            </a:br>
            <a:r>
              <a:rPr lang="en-US" sz="1600" i="1" dirty="0" smtClean="0">
                <a:solidFill>
                  <a:srgbClr val="FFFF99"/>
                </a:solidFill>
                <a:effectLst>
                  <a:outerShdw blurRad="50800" dist="38100" algn="l" rotWithShape="0">
                    <a:srgbClr val="FFFF99">
                      <a:alpha val="40000"/>
                    </a:srgbClr>
                  </a:outerShdw>
                </a:effectLst>
                <a:latin typeface="Candara" pitchFamily="34" charset="0"/>
              </a:rPr>
              <a:t>Returning to </a:t>
            </a:r>
            <a:r>
              <a:rPr lang="en-US" sz="1600" i="1" dirty="0" smtClean="0">
                <a:solidFill>
                  <a:srgbClr val="FFFF99"/>
                </a:solidFill>
                <a:effectLst>
                  <a:outerShdw blurRad="50800" dist="38100" algn="l" rotWithShape="0">
                    <a:srgbClr val="FFFF99">
                      <a:alpha val="40000"/>
                    </a:srgbClr>
                  </a:outerShdw>
                </a:effectLst>
                <a:latin typeface="Candara" pitchFamily="34" charset="0"/>
              </a:rPr>
              <a:t>Katrina - </a:t>
            </a:r>
            <a:r>
              <a:rPr lang="en-US" sz="1600" i="1" dirty="0" smtClean="0">
                <a:solidFill>
                  <a:srgbClr val="FFFF99"/>
                </a:solidFill>
                <a:effectLst>
                  <a:outerShdw blurRad="50800" dist="38100" algn="l" rotWithShape="0">
                    <a:srgbClr val="FFFF99">
                      <a:alpha val="40000"/>
                    </a:srgbClr>
                  </a:outerShdw>
                </a:effectLst>
                <a:latin typeface="Candara" pitchFamily="34" charset="0"/>
              </a:rPr>
              <a:t>Bringing Hurricane Katrina Research Back to the Community</a:t>
            </a:r>
            <a:br>
              <a:rPr lang="en-US" sz="1600" i="1" dirty="0" smtClean="0">
                <a:solidFill>
                  <a:srgbClr val="FFFF99"/>
                </a:solidFill>
                <a:effectLst>
                  <a:outerShdw blurRad="50800" dist="38100" algn="l" rotWithShape="0">
                    <a:srgbClr val="FFFF99">
                      <a:alpha val="40000"/>
                    </a:srgbClr>
                  </a:outerShdw>
                </a:effectLst>
                <a:latin typeface="Candara" pitchFamily="34" charset="0"/>
              </a:rPr>
            </a:br>
            <a:r>
              <a:rPr lang="en-US" sz="1600" i="1" dirty="0" smtClean="0">
                <a:solidFill>
                  <a:srgbClr val="FFFF99"/>
                </a:solidFill>
                <a:effectLst>
                  <a:outerShdw blurRad="50800" dist="38100" algn="l" rotWithShape="0">
                    <a:srgbClr val="FFFF99">
                      <a:alpha val="40000"/>
                    </a:srgbClr>
                  </a:outerShdw>
                </a:effectLst>
                <a:latin typeface="Candara" pitchFamily="34" charset="0"/>
              </a:rPr>
              <a:t>University of Southern Mississippi – Center for Policy and Resilience</a:t>
            </a:r>
            <a:r>
              <a:rPr lang="en-US" sz="1600" dirty="0" smtClean="0">
                <a:solidFill>
                  <a:srgbClr val="FFFF99"/>
                </a:solidFill>
                <a:effectLst>
                  <a:outerShdw blurRad="50800" dist="38100" algn="l" rotWithShape="0">
                    <a:srgbClr val="FFFF99">
                      <a:alpha val="40000"/>
                    </a:srgbClr>
                  </a:outerShdw>
                </a:effectLst>
                <a:latin typeface="Candara" pitchFamily="34" charset="0"/>
              </a:rPr>
              <a:t/>
            </a:r>
            <a:br>
              <a:rPr lang="en-US" sz="1600" dirty="0" smtClean="0">
                <a:solidFill>
                  <a:srgbClr val="FFFF99"/>
                </a:solidFill>
                <a:effectLst>
                  <a:outerShdw blurRad="50800" dist="38100" algn="l" rotWithShape="0">
                    <a:srgbClr val="FFFF99">
                      <a:alpha val="40000"/>
                    </a:srgbClr>
                  </a:outerShdw>
                </a:effectLst>
                <a:latin typeface="Candara" pitchFamily="34" charset="0"/>
              </a:rPr>
            </a:br>
            <a:r>
              <a:rPr lang="en-US" sz="1600" dirty="0" smtClean="0">
                <a:solidFill>
                  <a:srgbClr val="FFFF99"/>
                </a:solidFill>
                <a:effectLst>
                  <a:outerShdw blurRad="50800" dist="38100" algn="l" rotWithShape="0">
                    <a:srgbClr val="FFFF99">
                      <a:alpha val="40000"/>
                    </a:srgbClr>
                  </a:outerShdw>
                </a:effectLst>
                <a:latin typeface="Candara" pitchFamily="34" charset="0"/>
              </a:rPr>
              <a:t>Long Beach, Mississippi         </a:t>
            </a:r>
            <a:br>
              <a:rPr lang="en-US" sz="1600" dirty="0" smtClean="0">
                <a:solidFill>
                  <a:srgbClr val="FFFF99"/>
                </a:solidFill>
                <a:effectLst>
                  <a:outerShdw blurRad="50800" dist="38100" algn="l" rotWithShape="0">
                    <a:srgbClr val="FFFF99">
                      <a:alpha val="40000"/>
                    </a:srgbClr>
                  </a:outerShdw>
                </a:effectLst>
                <a:latin typeface="Candara" pitchFamily="34" charset="0"/>
              </a:rPr>
            </a:br>
            <a:r>
              <a:rPr lang="en-US" sz="1600" dirty="0" smtClean="0">
                <a:solidFill>
                  <a:srgbClr val="FFFF99"/>
                </a:solidFill>
                <a:effectLst>
                  <a:outerShdw blurRad="50800" dist="38100" algn="l" rotWithShape="0">
                    <a:srgbClr val="FFFF99">
                      <a:alpha val="40000"/>
                    </a:srgbClr>
                  </a:outerShdw>
                </a:effectLst>
                <a:latin typeface="Candara" pitchFamily="34" charset="0"/>
              </a:rPr>
              <a:t>  June 4-5, 2010</a:t>
            </a:r>
            <a:r>
              <a:rPr lang="en-US" sz="1450" dirty="0" smtClean="0">
                <a:solidFill>
                  <a:srgbClr val="FFFF99"/>
                </a:solidFill>
                <a:latin typeface="Calibri" pitchFamily="34" charset="0"/>
              </a:rPr>
              <a:t/>
            </a:r>
            <a:br>
              <a:rPr lang="en-US" sz="1450" dirty="0" smtClean="0">
                <a:solidFill>
                  <a:srgbClr val="FFFF99"/>
                </a:solidFill>
                <a:latin typeface="Calibri" pitchFamily="34" charset="0"/>
              </a:rPr>
            </a:br>
            <a:endParaRPr lang="en-US" sz="1450" dirty="0">
              <a:solidFill>
                <a:srgbClr val="FFFF99"/>
              </a:solidFill>
              <a:effectLst>
                <a:outerShdw blurRad="50800" dist="38100" algn="l" rotWithShape="0">
                  <a:srgbClr val="FFFF99">
                    <a:alpha val="40000"/>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304800" y="228600"/>
            <a:ext cx="85344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457200" y="2209800"/>
            <a:ext cx="8229600" cy="4648200"/>
          </a:xfrm>
        </p:spPr>
        <p:txBody>
          <a:bodyPr>
            <a:normAutofit lnSpcReduction="10000"/>
          </a:bodyPr>
          <a:lstStyle/>
          <a:p>
            <a:pPr marL="635000" indent="0">
              <a:buClr>
                <a:srgbClr val="00B050"/>
              </a:buClr>
              <a:buFont typeface="Wingdings" pitchFamily="2" charset="2"/>
              <a:buChar char="§"/>
            </a:pPr>
            <a:r>
              <a:rPr lang="en-US" sz="3900" dirty="0" smtClean="0"/>
              <a:t>  Intrusive memories</a:t>
            </a:r>
          </a:p>
          <a:p>
            <a:pPr marL="635000" indent="0">
              <a:buClr>
                <a:srgbClr val="00B050"/>
              </a:buClr>
              <a:buFont typeface="Wingdings" pitchFamily="2" charset="2"/>
              <a:buChar char="§"/>
            </a:pPr>
            <a:r>
              <a:rPr lang="en-US" sz="3900" dirty="0" smtClean="0"/>
              <a:t>  Emotional numbness</a:t>
            </a:r>
          </a:p>
          <a:p>
            <a:pPr marL="635000" indent="0">
              <a:buClr>
                <a:srgbClr val="00B050"/>
              </a:buClr>
              <a:buFont typeface="Wingdings" pitchFamily="2" charset="2"/>
              <a:buChar char="§"/>
            </a:pPr>
            <a:r>
              <a:rPr lang="en-US" sz="3900" dirty="0"/>
              <a:t> </a:t>
            </a:r>
            <a:r>
              <a:rPr lang="en-US" sz="3900" dirty="0" smtClean="0"/>
              <a:t> Reactivity</a:t>
            </a:r>
          </a:p>
          <a:p>
            <a:pPr marL="635000" indent="0">
              <a:buClr>
                <a:srgbClr val="00B050"/>
              </a:buClr>
              <a:buFont typeface="Wingdings" pitchFamily="2" charset="2"/>
              <a:buChar char="§"/>
            </a:pPr>
            <a:r>
              <a:rPr lang="en-US" sz="3900" dirty="0"/>
              <a:t> </a:t>
            </a:r>
            <a:r>
              <a:rPr lang="en-US" sz="3900" dirty="0" smtClean="0"/>
              <a:t> Reminders of the event</a:t>
            </a:r>
          </a:p>
          <a:p>
            <a:pPr marL="635000" indent="0">
              <a:buClr>
                <a:srgbClr val="00B050"/>
              </a:buClr>
              <a:buFont typeface="Wingdings" pitchFamily="2" charset="2"/>
              <a:buChar char="§"/>
            </a:pPr>
            <a:r>
              <a:rPr lang="en-US" sz="3900" dirty="0"/>
              <a:t> </a:t>
            </a:r>
            <a:r>
              <a:rPr lang="en-US" sz="3900" dirty="0" smtClean="0"/>
              <a:t> Sleep disturbance</a:t>
            </a:r>
          </a:p>
          <a:p>
            <a:pPr marL="635000" indent="0">
              <a:buClr>
                <a:srgbClr val="00B050"/>
              </a:buClr>
              <a:buFont typeface="Wingdings" pitchFamily="2" charset="2"/>
              <a:buChar char="§"/>
            </a:pPr>
            <a:r>
              <a:rPr lang="en-US" sz="3900" dirty="0"/>
              <a:t> </a:t>
            </a:r>
            <a:r>
              <a:rPr lang="en-US" sz="3900" dirty="0" smtClean="0"/>
              <a:t> Irritability</a:t>
            </a:r>
          </a:p>
          <a:p>
            <a:pPr marL="635000" indent="0">
              <a:buClr>
                <a:srgbClr val="00B050"/>
              </a:buClr>
              <a:buNone/>
            </a:pPr>
            <a:r>
              <a:rPr lang="en-US" sz="3200" dirty="0" smtClean="0"/>
              <a:t> </a:t>
            </a:r>
          </a:p>
          <a:p>
            <a:pPr>
              <a:buNone/>
            </a:pPr>
            <a:r>
              <a:rPr lang="en-US" sz="1400" dirty="0" smtClean="0"/>
              <a:t>(</a:t>
            </a:r>
            <a:r>
              <a:rPr lang="en-US" sz="1400" dirty="0" err="1" smtClean="0"/>
              <a:t>Maccoll</a:t>
            </a:r>
            <a:r>
              <a:rPr lang="en-US" sz="1400" dirty="0" smtClean="0"/>
              <a:t> et al., 1999)</a:t>
            </a:r>
            <a:endParaRPr lang="en-US" sz="1400" dirty="0"/>
          </a:p>
        </p:txBody>
      </p:sp>
      <p:sp>
        <p:nvSpPr>
          <p:cNvPr id="4" name="Rounded Rectangle 3"/>
          <p:cNvSpPr/>
          <p:nvPr/>
        </p:nvSpPr>
        <p:spPr>
          <a:xfrm>
            <a:off x="685800" y="457200"/>
            <a:ext cx="7848600" cy="11430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Characteristics in Common with      Post Traumatic Stress Disorder (PTSD)</a:t>
            </a:r>
            <a:endParaRPr lang="en-US" sz="3200" b="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Clr>
                <a:srgbClr val="00B050"/>
              </a:buClr>
              <a:buFont typeface="Wingdings" pitchFamily="2" charset="2"/>
              <a:buChar char="§"/>
            </a:pPr>
            <a:endParaRPr lang="en-US" dirty="0" smtClean="0"/>
          </a:p>
          <a:p>
            <a:pPr>
              <a:buClr>
                <a:srgbClr val="00B050"/>
              </a:buClr>
              <a:buFont typeface="Wingdings" pitchFamily="2" charset="2"/>
              <a:buChar char="§"/>
            </a:pPr>
            <a:endParaRPr lang="en-US" dirty="0" smtClean="0"/>
          </a:p>
          <a:p>
            <a:pPr>
              <a:buClr>
                <a:srgbClr val="00B050"/>
              </a:buClr>
              <a:buFont typeface="Wingdings" pitchFamily="2" charset="2"/>
              <a:buChar char="§"/>
            </a:pPr>
            <a:endParaRPr lang="en-US" dirty="0" smtClean="0"/>
          </a:p>
          <a:p>
            <a:pPr>
              <a:buClr>
                <a:srgbClr val="00B050"/>
              </a:buClr>
              <a:buFont typeface="Wingdings" pitchFamily="2" charset="2"/>
              <a:buChar char="§"/>
            </a:pPr>
            <a:r>
              <a:rPr lang="en-US" sz="3500" dirty="0" smtClean="0"/>
              <a:t>Depression</a:t>
            </a:r>
          </a:p>
          <a:p>
            <a:pPr>
              <a:buClr>
                <a:srgbClr val="00B050"/>
              </a:buClr>
              <a:buFont typeface="Wingdings" pitchFamily="2" charset="2"/>
              <a:buChar char="§"/>
            </a:pPr>
            <a:endParaRPr lang="en-US" sz="3500" dirty="0" smtClean="0"/>
          </a:p>
          <a:p>
            <a:pPr>
              <a:buClr>
                <a:srgbClr val="00B050"/>
              </a:buClr>
              <a:buFont typeface="Wingdings" pitchFamily="2" charset="2"/>
              <a:buChar char="§"/>
            </a:pPr>
            <a:r>
              <a:rPr lang="en-US" sz="3500" dirty="0" smtClean="0"/>
              <a:t>Anxiety</a:t>
            </a:r>
          </a:p>
          <a:p>
            <a:pPr>
              <a:buClr>
                <a:srgbClr val="00B050"/>
              </a:buClr>
              <a:buFont typeface="Wingdings" pitchFamily="2" charset="2"/>
              <a:buChar char="§"/>
            </a:pPr>
            <a:endParaRPr lang="en-US" sz="3500" dirty="0" smtClean="0"/>
          </a:p>
          <a:p>
            <a:pPr>
              <a:buClr>
                <a:srgbClr val="00B050"/>
              </a:buClr>
              <a:buFont typeface="Wingdings" pitchFamily="2" charset="2"/>
              <a:buChar char="§"/>
            </a:pPr>
            <a:r>
              <a:rPr lang="en-US" sz="3500" dirty="0" smtClean="0"/>
              <a:t>Substance </a:t>
            </a:r>
          </a:p>
          <a:p>
            <a:pPr>
              <a:buClr>
                <a:srgbClr val="00B050"/>
              </a:buClr>
              <a:buNone/>
            </a:pPr>
            <a:r>
              <a:rPr lang="en-US" sz="3500" dirty="0" smtClean="0"/>
              <a:t>   Abuse</a:t>
            </a:r>
          </a:p>
          <a:p>
            <a:endParaRPr lang="en-US" dirty="0" smtClean="0"/>
          </a:p>
          <a:p>
            <a:endParaRPr lang="en-US" sz="22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800" dirty="0" smtClean="0"/>
              <a:t>(Bourque, Siegel, Kano, &amp; Wood, 2006; Sattler et al., 2002)</a:t>
            </a:r>
            <a:endParaRPr lang="en-US" sz="1800" dirty="0"/>
          </a:p>
        </p:txBody>
      </p:sp>
      <p:sp>
        <p:nvSpPr>
          <p:cNvPr id="6" name="Rounded Rectangle 5"/>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Psychological Sequelae</a:t>
            </a:r>
            <a:endParaRPr lang="en-US" sz="3200" b="1" dirty="0">
              <a:solidFill>
                <a:schemeClr val="bg1"/>
              </a:solidFill>
              <a:latin typeface="Candara" pitchFamily="34" charset="0"/>
            </a:endParaRPr>
          </a:p>
        </p:txBody>
      </p:sp>
      <p:pic>
        <p:nvPicPr>
          <p:cNvPr id="5" name="Picture 3" descr="C:\Users\Natasha\Pictures\Never Give Up.jpg"/>
          <p:cNvPicPr>
            <a:picLocks noChangeAspect="1" noChangeArrowheads="1"/>
          </p:cNvPicPr>
          <p:nvPr/>
        </p:nvPicPr>
        <p:blipFill>
          <a:blip r:embed="rId3" cstate="print">
            <a:lum bright="24000" contrast="18000"/>
          </a:blip>
          <a:srcRect/>
          <a:stretch>
            <a:fillRect/>
          </a:stretch>
        </p:blipFill>
        <p:spPr bwMode="auto">
          <a:xfrm>
            <a:off x="3276600" y="2286000"/>
            <a:ext cx="5011214" cy="29381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The Most Vulnerable</a:t>
            </a:r>
            <a:endParaRPr lang="en-US" sz="3200" b="1" dirty="0">
              <a:solidFill>
                <a:schemeClr val="bg1"/>
              </a:solidFill>
              <a:latin typeface="Candara" pitchFamily="34" charset="0"/>
            </a:endParaRPr>
          </a:p>
        </p:txBody>
      </p:sp>
      <p:sp>
        <p:nvSpPr>
          <p:cNvPr id="6" name="TextBox 5"/>
          <p:cNvSpPr txBox="1"/>
          <p:nvPr/>
        </p:nvSpPr>
        <p:spPr>
          <a:xfrm>
            <a:off x="762000" y="1524000"/>
            <a:ext cx="7543800" cy="4985980"/>
          </a:xfrm>
          <a:prstGeom prst="rect">
            <a:avLst/>
          </a:prstGeom>
          <a:noFill/>
        </p:spPr>
        <p:txBody>
          <a:bodyPr wrap="square" rtlCol="0">
            <a:spAutoFit/>
          </a:bodyPr>
          <a:lstStyle/>
          <a:p>
            <a:pPr>
              <a:buClr>
                <a:srgbClr val="00B050"/>
              </a:buClr>
              <a:buFont typeface="Wingdings" pitchFamily="2" charset="2"/>
              <a:buChar char="§"/>
            </a:pPr>
            <a:r>
              <a:rPr lang="en-US" sz="2500" dirty="0" smtClean="0"/>
              <a:t>  Previous history of psychiatric illness</a:t>
            </a:r>
          </a:p>
          <a:p>
            <a:pPr>
              <a:buClr>
                <a:srgbClr val="00B050"/>
              </a:buClr>
            </a:pPr>
            <a:endParaRPr lang="en-US" sz="800" dirty="0" smtClean="0"/>
          </a:p>
          <a:p>
            <a:pPr>
              <a:buClr>
                <a:srgbClr val="00B050"/>
              </a:buClr>
              <a:buFont typeface="Wingdings" pitchFamily="2" charset="2"/>
              <a:buChar char="§"/>
            </a:pPr>
            <a:r>
              <a:rPr lang="en-US" sz="2500" dirty="0" smtClean="0"/>
              <a:t>  Proximity to and extent of exposure to the</a:t>
            </a:r>
            <a:br>
              <a:rPr lang="en-US" sz="2500" dirty="0" smtClean="0"/>
            </a:br>
            <a:r>
              <a:rPr lang="en-US" sz="2500" dirty="0" smtClean="0"/>
              <a:t>    disaster</a:t>
            </a:r>
          </a:p>
          <a:p>
            <a:pPr>
              <a:buClr>
                <a:srgbClr val="00B050"/>
              </a:buClr>
            </a:pPr>
            <a:endParaRPr lang="en-US" sz="800" dirty="0" smtClean="0"/>
          </a:p>
          <a:p>
            <a:pPr>
              <a:buClr>
                <a:srgbClr val="00B050"/>
              </a:buClr>
              <a:buFont typeface="Wingdings" pitchFamily="2" charset="2"/>
              <a:buChar char="§"/>
            </a:pPr>
            <a:r>
              <a:rPr lang="en-US" sz="2500" dirty="0" smtClean="0"/>
              <a:t>  Concurrent personal issues </a:t>
            </a:r>
          </a:p>
          <a:p>
            <a:pPr marL="1143000" lvl="2">
              <a:buClr>
                <a:srgbClr val="00B050"/>
              </a:buClr>
              <a:buFont typeface="Arial" pitchFamily="34" charset="0"/>
              <a:buChar char="•"/>
            </a:pPr>
            <a:r>
              <a:rPr lang="en-US" sz="2500" dirty="0" smtClean="0"/>
              <a:t>  relocation</a:t>
            </a:r>
          </a:p>
          <a:p>
            <a:pPr marL="1143000" lvl="2">
              <a:buClr>
                <a:srgbClr val="00B050"/>
              </a:buClr>
              <a:buFont typeface="Arial" pitchFamily="34" charset="0"/>
              <a:buChar char="•"/>
            </a:pPr>
            <a:r>
              <a:rPr lang="en-US" sz="2500" dirty="0" smtClean="0"/>
              <a:t>  loss</a:t>
            </a:r>
          </a:p>
          <a:p>
            <a:pPr marL="1143000" lvl="2">
              <a:buClr>
                <a:srgbClr val="00B050"/>
              </a:buClr>
              <a:buFont typeface="Arial" pitchFamily="34" charset="0"/>
              <a:buChar char="•"/>
            </a:pPr>
            <a:r>
              <a:rPr lang="en-US" sz="2500" dirty="0" smtClean="0"/>
              <a:t>  poor social support</a:t>
            </a:r>
          </a:p>
          <a:p>
            <a:pPr marL="1143000" lvl="2">
              <a:buClr>
                <a:srgbClr val="00B050"/>
              </a:buClr>
            </a:pPr>
            <a:endParaRPr lang="en-US" sz="800" dirty="0" smtClean="0"/>
          </a:p>
          <a:p>
            <a:pPr>
              <a:buClr>
                <a:srgbClr val="00B050"/>
              </a:buClr>
              <a:buFont typeface="Wingdings" pitchFamily="2" charset="2"/>
              <a:buChar char="§"/>
            </a:pPr>
            <a:r>
              <a:rPr lang="en-US" sz="2500" dirty="0" smtClean="0"/>
              <a:t>  Poor coping skills</a:t>
            </a:r>
          </a:p>
          <a:p>
            <a:pPr>
              <a:buClr>
                <a:srgbClr val="00B050"/>
              </a:buClr>
            </a:pPr>
            <a:endParaRPr lang="en-US" sz="800" dirty="0" smtClean="0"/>
          </a:p>
          <a:p>
            <a:pPr>
              <a:buClr>
                <a:srgbClr val="00B050"/>
              </a:buClr>
              <a:buFont typeface="Wingdings" pitchFamily="2" charset="2"/>
              <a:buChar char="§"/>
            </a:pPr>
            <a:r>
              <a:rPr lang="en-US" sz="2500" dirty="0" smtClean="0"/>
              <a:t>  Low socio-economic status</a:t>
            </a:r>
          </a:p>
          <a:p>
            <a:pPr>
              <a:buClr>
                <a:srgbClr val="00B050"/>
              </a:buClr>
            </a:pPr>
            <a:endParaRPr lang="en-US" sz="800" dirty="0" smtClean="0"/>
          </a:p>
          <a:p>
            <a:pPr>
              <a:buClr>
                <a:srgbClr val="00B050"/>
              </a:buClr>
              <a:buFont typeface="Wingdings" pitchFamily="2" charset="2"/>
              <a:buChar char="§"/>
            </a:pPr>
            <a:r>
              <a:rPr lang="en-US" sz="2500" dirty="0" smtClean="0"/>
              <a:t>  Linguistic or social isolation</a:t>
            </a:r>
            <a:endParaRPr lang="en-US" sz="1400" dirty="0" smtClean="0"/>
          </a:p>
          <a:p>
            <a:endParaRPr lang="en-US" sz="1400" dirty="0" smtClean="0"/>
          </a:p>
          <a:p>
            <a:r>
              <a:rPr lang="en-US" sz="1400" dirty="0" smtClean="0"/>
              <a:t>(Bourque et al., 2006; Tang, 2007)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Secondary Stressors</a:t>
            </a:r>
            <a:endParaRPr lang="en-US" sz="3200" b="1" dirty="0">
              <a:solidFill>
                <a:schemeClr val="bg1"/>
              </a:solidFill>
              <a:latin typeface="Candara" pitchFamily="34" charset="0"/>
            </a:endParaRPr>
          </a:p>
        </p:txBody>
      </p:sp>
      <p:sp>
        <p:nvSpPr>
          <p:cNvPr id="6" name="TextBox 5"/>
          <p:cNvSpPr txBox="1"/>
          <p:nvPr/>
        </p:nvSpPr>
        <p:spPr>
          <a:xfrm>
            <a:off x="685800" y="1752600"/>
            <a:ext cx="6781800" cy="4539704"/>
          </a:xfrm>
          <a:prstGeom prst="rect">
            <a:avLst/>
          </a:prstGeom>
          <a:noFill/>
        </p:spPr>
        <p:txBody>
          <a:bodyPr wrap="square" rtlCol="0">
            <a:spAutoFit/>
          </a:bodyPr>
          <a:lstStyle/>
          <a:p>
            <a:pPr>
              <a:buClr>
                <a:srgbClr val="00B050"/>
              </a:buClr>
              <a:buFont typeface="Wingdings" pitchFamily="2" charset="2"/>
              <a:buChar char="§"/>
            </a:pPr>
            <a:r>
              <a:rPr lang="en-US" sz="2500" dirty="0" smtClean="0"/>
              <a:t>  Delayed resource </a:t>
            </a:r>
          </a:p>
          <a:p>
            <a:pPr>
              <a:buClr>
                <a:srgbClr val="00B050"/>
              </a:buClr>
            </a:pPr>
            <a:r>
              <a:rPr lang="en-US" sz="2500" dirty="0" smtClean="0"/>
              <a:t>    attainment</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Crowding</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Financial strain</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Difficulty securing </a:t>
            </a:r>
          </a:p>
          <a:p>
            <a:pPr>
              <a:buClr>
                <a:srgbClr val="00B050"/>
              </a:buClr>
            </a:pPr>
            <a:r>
              <a:rPr lang="en-US" sz="2500" dirty="0" smtClean="0"/>
              <a:t>    employment</a:t>
            </a:r>
          </a:p>
          <a:p>
            <a:pPr algn="r"/>
            <a:endParaRPr lang="en-US" sz="2500" dirty="0" smtClean="0"/>
          </a:p>
          <a:p>
            <a:pPr algn="r"/>
            <a:endParaRPr lang="en-US" sz="2500" dirty="0" smtClean="0"/>
          </a:p>
          <a:p>
            <a:r>
              <a:rPr lang="en-US" sz="1400" dirty="0" smtClean="0"/>
              <a:t>(Sattler et al., 2002)</a:t>
            </a:r>
            <a:endParaRPr lang="en-US" sz="1400" dirty="0"/>
          </a:p>
        </p:txBody>
      </p:sp>
      <p:pic>
        <p:nvPicPr>
          <p:cNvPr id="17409" name="Picture 1"/>
          <p:cNvPicPr>
            <a:picLocks noChangeAspect="1" noChangeArrowheads="1"/>
          </p:cNvPicPr>
          <p:nvPr/>
        </p:nvPicPr>
        <p:blipFill>
          <a:blip r:embed="rId3" cstate="print">
            <a:lum bright="50000" contrast="2000"/>
          </a:blip>
          <a:srcRect/>
          <a:stretch>
            <a:fillRect/>
          </a:stretch>
        </p:blipFill>
        <p:spPr bwMode="auto">
          <a:xfrm>
            <a:off x="4267200" y="1905000"/>
            <a:ext cx="4381500"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Why group intervention?</a:t>
            </a:r>
            <a:endParaRPr lang="en-US" sz="3200" b="1" dirty="0">
              <a:solidFill>
                <a:schemeClr val="bg1"/>
              </a:solidFill>
              <a:latin typeface="Candara" pitchFamily="34" charset="0"/>
            </a:endParaRPr>
          </a:p>
        </p:txBody>
      </p:sp>
      <p:sp>
        <p:nvSpPr>
          <p:cNvPr id="6" name="TextBox 5"/>
          <p:cNvSpPr txBox="1"/>
          <p:nvPr/>
        </p:nvSpPr>
        <p:spPr>
          <a:xfrm>
            <a:off x="685800" y="1828800"/>
            <a:ext cx="6400800" cy="4585871"/>
          </a:xfrm>
          <a:prstGeom prst="rect">
            <a:avLst/>
          </a:prstGeom>
          <a:noFill/>
        </p:spPr>
        <p:txBody>
          <a:bodyPr wrap="square" rtlCol="0">
            <a:spAutoFit/>
          </a:bodyPr>
          <a:lstStyle/>
          <a:p>
            <a:pPr>
              <a:buClr>
                <a:srgbClr val="00B050"/>
              </a:buClr>
              <a:buFont typeface="Wingdings" pitchFamily="2" charset="2"/>
              <a:buChar char="§"/>
            </a:pPr>
            <a:r>
              <a:rPr lang="en-US" sz="2500" dirty="0" smtClean="0"/>
              <a:t>  Safety</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Validation</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Reconnection</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Reparative force</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Prosocial effort</a:t>
            </a:r>
          </a:p>
          <a:p>
            <a:pPr>
              <a:buFont typeface="Arial" pitchFamily="34" charset="0"/>
              <a:buChar char="•"/>
            </a:pPr>
            <a:endParaRPr lang="en-US" sz="2500" dirty="0" smtClean="0"/>
          </a:p>
          <a:p>
            <a:endParaRPr lang="en-US" sz="1400" dirty="0" smtClean="0"/>
          </a:p>
          <a:p>
            <a:endParaRPr lang="en-US" sz="1400" dirty="0" smtClean="0"/>
          </a:p>
          <a:p>
            <a:r>
              <a:rPr lang="en-US" sz="1400" dirty="0" smtClean="0"/>
              <a:t>(Jordan, 2003)</a:t>
            </a:r>
            <a:endParaRPr lang="en-US" sz="1400" dirty="0"/>
          </a:p>
        </p:txBody>
      </p:sp>
      <p:pic>
        <p:nvPicPr>
          <p:cNvPr id="7" name="Picture 2" descr="C:\Users\Natasha\Pictures\Forgive Rebuild.jpg"/>
          <p:cNvPicPr>
            <a:picLocks noChangeAspect="1" noChangeArrowheads="1"/>
          </p:cNvPicPr>
          <p:nvPr/>
        </p:nvPicPr>
        <p:blipFill>
          <a:blip r:embed="rId3" cstate="print"/>
          <a:srcRect/>
          <a:stretch>
            <a:fillRect/>
          </a:stretch>
        </p:blipFill>
        <p:spPr bwMode="auto">
          <a:xfrm>
            <a:off x="3962400" y="2032237"/>
            <a:ext cx="4490560" cy="31097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762000" y="533400"/>
            <a:ext cx="74580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Why Anniversary Wellness Workshops?</a:t>
            </a:r>
            <a:endParaRPr lang="en-US" sz="3200" b="1" dirty="0">
              <a:solidFill>
                <a:schemeClr val="bg1"/>
              </a:solidFill>
              <a:latin typeface="Candara" pitchFamily="34" charset="0"/>
            </a:endParaRPr>
          </a:p>
        </p:txBody>
      </p:sp>
      <p:sp>
        <p:nvSpPr>
          <p:cNvPr id="6" name="TextBox 5"/>
          <p:cNvSpPr txBox="1"/>
          <p:nvPr/>
        </p:nvSpPr>
        <p:spPr>
          <a:xfrm>
            <a:off x="762000" y="1600200"/>
            <a:ext cx="7467600" cy="5047536"/>
          </a:xfrm>
          <a:prstGeom prst="rect">
            <a:avLst/>
          </a:prstGeom>
          <a:noFill/>
        </p:spPr>
        <p:txBody>
          <a:bodyPr wrap="square" rtlCol="0">
            <a:spAutoFit/>
          </a:bodyPr>
          <a:lstStyle/>
          <a:p>
            <a:pPr marL="514350" indent="-514350">
              <a:buClr>
                <a:srgbClr val="00B050"/>
              </a:buClr>
              <a:buFont typeface="Wingdings" pitchFamily="2" charset="2"/>
              <a:buChar char="§"/>
            </a:pPr>
            <a:r>
              <a:rPr lang="en-US" sz="2500" dirty="0" smtClean="0"/>
              <a:t>To address community disruption and immobilization </a:t>
            </a:r>
            <a:r>
              <a:rPr lang="en-US" sz="2500" dirty="0" smtClean="0"/>
              <a:t>*</a:t>
            </a:r>
          </a:p>
          <a:p>
            <a:pPr marL="514350" indent="-514350">
              <a:buClr>
                <a:srgbClr val="00B050"/>
              </a:buClr>
              <a:buFont typeface="Wingdings" pitchFamily="2" charset="2"/>
              <a:buChar char="§"/>
            </a:pPr>
            <a:endParaRPr lang="en-US" sz="800" dirty="0" smtClean="0"/>
          </a:p>
          <a:p>
            <a:pPr marL="514350" indent="-514350">
              <a:buClr>
                <a:srgbClr val="00B050"/>
              </a:buClr>
              <a:buFont typeface="Wingdings" pitchFamily="2" charset="2"/>
              <a:buChar char="§"/>
            </a:pPr>
            <a:r>
              <a:rPr lang="en-US" sz="2500" dirty="0" smtClean="0"/>
              <a:t>To </a:t>
            </a:r>
            <a:r>
              <a:rPr lang="en-US" sz="2500" dirty="0" smtClean="0"/>
              <a:t>deal with memories that might be   triggered on anniversary dates</a:t>
            </a:r>
          </a:p>
          <a:p>
            <a:pPr marL="514350" indent="-514350">
              <a:buClr>
                <a:srgbClr val="00B050"/>
              </a:buClr>
              <a:buFont typeface="Wingdings" pitchFamily="2" charset="2"/>
              <a:buChar char="§"/>
            </a:pPr>
            <a:endParaRPr lang="en-US" sz="800" dirty="0" smtClean="0"/>
          </a:p>
          <a:p>
            <a:pPr marL="514350" indent="-514350">
              <a:buClr>
                <a:srgbClr val="00B050"/>
              </a:buClr>
              <a:buFont typeface="Wingdings" pitchFamily="2" charset="2"/>
              <a:buChar char="§"/>
            </a:pPr>
            <a:r>
              <a:rPr lang="en-US" sz="2500" dirty="0" smtClean="0"/>
              <a:t>To develop coping strategies for unresolved emotional issues</a:t>
            </a:r>
          </a:p>
          <a:p>
            <a:pPr marL="514350" indent="-514350">
              <a:buClr>
                <a:srgbClr val="00B050"/>
              </a:buClr>
              <a:buFont typeface="Wingdings" pitchFamily="2" charset="2"/>
              <a:buChar char="§"/>
            </a:pPr>
            <a:endParaRPr lang="en-US" sz="800" dirty="0" smtClean="0"/>
          </a:p>
          <a:p>
            <a:pPr marL="514350" indent="-514350">
              <a:buClr>
                <a:srgbClr val="00B050"/>
              </a:buClr>
              <a:buFont typeface="Wingdings" pitchFamily="2" charset="2"/>
              <a:buChar char="§"/>
            </a:pPr>
            <a:r>
              <a:rPr lang="en-US" sz="2500" dirty="0" smtClean="0"/>
              <a:t>To deal with developmental regression that may have been caused by the environmental trauma</a:t>
            </a:r>
          </a:p>
          <a:p>
            <a:pPr marL="514350" indent="-514350">
              <a:buClr>
                <a:srgbClr val="00B050"/>
              </a:buClr>
            </a:pPr>
            <a:endParaRPr lang="en-US" sz="800" dirty="0" smtClean="0"/>
          </a:p>
          <a:p>
            <a:pPr marL="514350" indent="-514350">
              <a:buClr>
                <a:srgbClr val="00B050"/>
              </a:buClr>
            </a:pPr>
            <a:endParaRPr lang="en-US" sz="2500" dirty="0" smtClean="0"/>
          </a:p>
          <a:p>
            <a:pPr marL="514350" indent="-514350">
              <a:buClr>
                <a:srgbClr val="00B050"/>
              </a:buClr>
            </a:pPr>
            <a:endParaRPr lang="en-US" sz="1200" dirty="0" smtClean="0"/>
          </a:p>
          <a:p>
            <a:pPr marL="514350" indent="-514350">
              <a:buClr>
                <a:srgbClr val="00B050"/>
              </a:buClr>
            </a:pPr>
            <a:endParaRPr lang="en-US" sz="1200" dirty="0" smtClean="0"/>
          </a:p>
          <a:p>
            <a:pPr marL="514350" indent="-514350">
              <a:buClr>
                <a:srgbClr val="00B050"/>
              </a:buClr>
            </a:pPr>
            <a:r>
              <a:rPr lang="en-US" sz="1400" dirty="0" smtClean="0"/>
              <a:t>*(Tremblay, Blanchard, Pelletier, &amp; </a:t>
            </a:r>
            <a:r>
              <a:rPr lang="en-US" sz="1400" dirty="0" err="1" smtClean="0"/>
              <a:t>Vallerand</a:t>
            </a:r>
            <a:r>
              <a:rPr lang="en-US" sz="1400" dirty="0" smtClean="0"/>
              <a:t>, 2006)</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1"/>
            <a:ext cx="7229475" cy="5334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The Format </a:t>
            </a:r>
            <a:endParaRPr lang="en-US" sz="3200" b="1" dirty="0">
              <a:solidFill>
                <a:schemeClr val="bg1"/>
              </a:solidFill>
              <a:latin typeface="Candara" pitchFamily="34" charset="0"/>
            </a:endParaRPr>
          </a:p>
        </p:txBody>
      </p:sp>
      <p:sp>
        <p:nvSpPr>
          <p:cNvPr id="6" name="TextBox 5"/>
          <p:cNvSpPr txBox="1"/>
          <p:nvPr/>
        </p:nvSpPr>
        <p:spPr>
          <a:xfrm>
            <a:off x="1143000" y="1371600"/>
            <a:ext cx="7315200" cy="5232202"/>
          </a:xfrm>
          <a:prstGeom prst="rect">
            <a:avLst/>
          </a:prstGeom>
          <a:noFill/>
        </p:spPr>
        <p:txBody>
          <a:bodyPr wrap="square" rtlCol="0">
            <a:spAutoFit/>
          </a:bodyPr>
          <a:lstStyle/>
          <a:p>
            <a:r>
              <a:rPr lang="en-US" sz="2100" b="1" dirty="0" smtClean="0"/>
              <a:t>4 sessions:</a:t>
            </a:r>
          </a:p>
          <a:p>
            <a:endParaRPr lang="en-US" sz="800" b="1" dirty="0" smtClean="0"/>
          </a:p>
          <a:p>
            <a:pPr marL="285750">
              <a:buClr>
                <a:srgbClr val="00B050"/>
              </a:buClr>
              <a:buFont typeface="Wingdings" pitchFamily="2" charset="2"/>
              <a:buChar char="§"/>
            </a:pPr>
            <a:r>
              <a:rPr lang="en-US" sz="2100" dirty="0" smtClean="0"/>
              <a:t> Session 1 familiarized mental health professionals</a:t>
            </a:r>
            <a:br>
              <a:rPr lang="en-US" sz="2100" dirty="0" smtClean="0"/>
            </a:br>
            <a:r>
              <a:rPr lang="en-US" sz="2100" dirty="0" smtClean="0"/>
              <a:t>   with the process</a:t>
            </a:r>
          </a:p>
          <a:p>
            <a:pPr marL="285750">
              <a:buClr>
                <a:srgbClr val="00B050"/>
              </a:buClr>
            </a:pPr>
            <a:endParaRPr lang="en-US" sz="800" dirty="0" smtClean="0"/>
          </a:p>
          <a:p>
            <a:pPr marL="514350" indent="-228600">
              <a:buClr>
                <a:srgbClr val="00B050"/>
              </a:buClr>
              <a:buFont typeface="Wingdings" pitchFamily="2" charset="2"/>
              <a:buChar char="§"/>
            </a:pPr>
            <a:r>
              <a:rPr lang="en-US" sz="2100" dirty="0" smtClean="0"/>
              <a:t>Sessions 2-4 offered psychological intervention for the re-emerging of traumatic experiences</a:t>
            </a:r>
          </a:p>
          <a:p>
            <a:pPr marL="514350" indent="-228600"/>
            <a:endParaRPr lang="en-US" sz="2100" dirty="0" smtClean="0"/>
          </a:p>
          <a:p>
            <a:r>
              <a:rPr lang="en-US" sz="2100" b="1" dirty="0" smtClean="0"/>
              <a:t>The tripartite group process : </a:t>
            </a:r>
          </a:p>
          <a:p>
            <a:endParaRPr lang="en-US" sz="800" b="1" dirty="0" smtClean="0"/>
          </a:p>
          <a:p>
            <a:pPr marL="514350" indent="-228600">
              <a:buClr>
                <a:srgbClr val="00B050"/>
              </a:buClr>
              <a:buFont typeface="Wingdings" pitchFamily="2" charset="2"/>
              <a:buChar char="§"/>
            </a:pPr>
            <a:r>
              <a:rPr lang="en-US" sz="2100" dirty="0" smtClean="0"/>
              <a:t>Didactic </a:t>
            </a:r>
            <a:r>
              <a:rPr lang="en-US" sz="2100" dirty="0" smtClean="0"/>
              <a:t>psychoeducational </a:t>
            </a:r>
            <a:r>
              <a:rPr lang="en-US" sz="2100" dirty="0" smtClean="0"/>
              <a:t>material presented in a group-as-a-whole format</a:t>
            </a:r>
          </a:p>
          <a:p>
            <a:pPr marL="514350" indent="-228600">
              <a:buClr>
                <a:srgbClr val="00B050"/>
              </a:buClr>
            </a:pPr>
            <a:endParaRPr lang="en-US" sz="800" dirty="0" smtClean="0"/>
          </a:p>
          <a:p>
            <a:pPr marL="514350" indent="-228600">
              <a:buClr>
                <a:srgbClr val="00B050"/>
              </a:buClr>
              <a:buFont typeface="Wingdings" pitchFamily="2" charset="2"/>
              <a:buChar char="§"/>
            </a:pPr>
            <a:r>
              <a:rPr lang="en-US" sz="2100" dirty="0" smtClean="0"/>
              <a:t>Structured exercises conducted in small groups</a:t>
            </a:r>
          </a:p>
          <a:p>
            <a:pPr marL="514350" indent="-228600">
              <a:buClr>
                <a:srgbClr val="00B050"/>
              </a:buClr>
            </a:pPr>
            <a:endParaRPr lang="en-US" sz="800" dirty="0" smtClean="0"/>
          </a:p>
          <a:p>
            <a:pPr marL="514350" indent="-228600">
              <a:buClr>
                <a:srgbClr val="00B050"/>
              </a:buClr>
              <a:buFont typeface="Wingdings" pitchFamily="2" charset="2"/>
              <a:buChar char="§"/>
            </a:pPr>
            <a:r>
              <a:rPr lang="en-US" sz="2100" dirty="0" smtClean="0"/>
              <a:t>A fish bowl group format summarized the small group experiences</a:t>
            </a:r>
          </a:p>
          <a:p>
            <a:pPr marL="514350" indent="-228600">
              <a:buClr>
                <a:srgbClr val="00B050"/>
              </a:buClr>
            </a:pPr>
            <a:endParaRPr lang="en-US" sz="800" dirty="0" smtClean="0"/>
          </a:p>
          <a:p>
            <a:pPr marL="514350" indent="-228600">
              <a:buClr>
                <a:srgbClr val="00B050"/>
              </a:buClr>
              <a:buFont typeface="Wingdings" pitchFamily="2" charset="2"/>
              <a:buChar char="§"/>
            </a:pPr>
            <a:r>
              <a:rPr lang="en-US" sz="2100" dirty="0" smtClean="0"/>
              <a:t>Group-as-a-whole concluded and said goodbye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762000" y="533400"/>
            <a:ext cx="7620000"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The Four Phases of Healing</a:t>
            </a:r>
            <a:endParaRPr lang="en-US" sz="3200" b="1" dirty="0">
              <a:solidFill>
                <a:schemeClr val="bg1"/>
              </a:solidFill>
              <a:latin typeface="Candara" pitchFamily="34" charset="0"/>
            </a:endParaRPr>
          </a:p>
        </p:txBody>
      </p:sp>
      <p:sp>
        <p:nvSpPr>
          <p:cNvPr id="6" name="TextBox 5"/>
          <p:cNvSpPr txBox="1"/>
          <p:nvPr/>
        </p:nvSpPr>
        <p:spPr>
          <a:xfrm>
            <a:off x="533400" y="1752600"/>
            <a:ext cx="7848600" cy="4508927"/>
          </a:xfrm>
          <a:prstGeom prst="rect">
            <a:avLst/>
          </a:prstGeom>
          <a:noFill/>
        </p:spPr>
        <p:txBody>
          <a:bodyPr wrap="square" rtlCol="0">
            <a:spAutoFit/>
          </a:bodyPr>
          <a:lstStyle/>
          <a:p>
            <a:pPr indent="228600">
              <a:buClr>
                <a:srgbClr val="00B050"/>
              </a:buClr>
              <a:buFont typeface="Wingdings" pitchFamily="2" charset="2"/>
              <a:buChar char="§"/>
            </a:pPr>
            <a:r>
              <a:rPr lang="en-US" sz="2000" dirty="0" smtClean="0"/>
              <a:t>Revisiting unresolved </a:t>
            </a:r>
          </a:p>
          <a:p>
            <a:pPr indent="228600">
              <a:buClr>
                <a:srgbClr val="00B050"/>
              </a:buClr>
            </a:pPr>
            <a:r>
              <a:rPr lang="en-US" sz="2000" dirty="0" smtClean="0"/>
              <a:t>developmental issues</a:t>
            </a:r>
          </a:p>
          <a:p>
            <a:pPr indent="228600">
              <a:buClr>
                <a:srgbClr val="00B050"/>
              </a:buClr>
              <a:buFont typeface="Wingdings" pitchFamily="2" charset="2"/>
              <a:buChar char="§"/>
            </a:pPr>
            <a:endParaRPr lang="en-US" sz="2000" dirty="0" smtClean="0"/>
          </a:p>
          <a:p>
            <a:pPr indent="228600">
              <a:buClr>
                <a:srgbClr val="00B050"/>
              </a:buClr>
              <a:buFont typeface="Wingdings" pitchFamily="2" charset="2"/>
              <a:buChar char="§"/>
            </a:pPr>
            <a:r>
              <a:rPr lang="en-US" sz="2000" dirty="0" smtClean="0"/>
              <a:t>Gaining a new </a:t>
            </a:r>
          </a:p>
          <a:p>
            <a:pPr indent="228600">
              <a:buClr>
                <a:srgbClr val="00B050"/>
              </a:buClr>
            </a:pPr>
            <a:r>
              <a:rPr lang="en-US" sz="2000" dirty="0" smtClean="0"/>
              <a:t>perspective</a:t>
            </a:r>
          </a:p>
          <a:p>
            <a:pPr indent="228600">
              <a:buClr>
                <a:srgbClr val="00B050"/>
              </a:buClr>
              <a:buFont typeface="Wingdings" pitchFamily="2" charset="2"/>
              <a:buChar char="§"/>
            </a:pPr>
            <a:endParaRPr lang="en-US" sz="2000" dirty="0" smtClean="0"/>
          </a:p>
          <a:p>
            <a:pPr indent="228600">
              <a:buClr>
                <a:srgbClr val="00B050"/>
              </a:buClr>
              <a:buFont typeface="Wingdings" pitchFamily="2" charset="2"/>
              <a:buChar char="§"/>
            </a:pPr>
            <a:r>
              <a:rPr lang="en-US" sz="2000" dirty="0" smtClean="0"/>
              <a:t>Choosing to belong</a:t>
            </a:r>
          </a:p>
          <a:p>
            <a:pPr indent="228600">
              <a:buClr>
                <a:srgbClr val="00B050"/>
              </a:buClr>
              <a:buFont typeface="Wingdings" pitchFamily="2" charset="2"/>
              <a:buChar char="§"/>
            </a:pPr>
            <a:endParaRPr lang="en-US" sz="2000" dirty="0" smtClean="0"/>
          </a:p>
          <a:p>
            <a:pPr indent="228600">
              <a:buClr>
                <a:srgbClr val="00B050"/>
              </a:buClr>
              <a:buFont typeface="Wingdings" pitchFamily="2" charset="2"/>
              <a:buChar char="§"/>
            </a:pPr>
            <a:r>
              <a:rPr lang="en-US" sz="2000" dirty="0" smtClean="0"/>
              <a:t>Accepting and </a:t>
            </a:r>
          </a:p>
          <a:p>
            <a:pPr indent="228600">
              <a:buClr>
                <a:srgbClr val="00B050"/>
              </a:buClr>
            </a:pPr>
            <a:r>
              <a:rPr lang="en-US" sz="2000" dirty="0" smtClean="0"/>
              <a:t>forgiving</a:t>
            </a:r>
          </a:p>
          <a:p>
            <a:pPr indent="228600">
              <a:buClr>
                <a:srgbClr val="00B050"/>
              </a:buClr>
              <a:buFont typeface="Wingdings" pitchFamily="2" charset="2"/>
              <a:buChar char="§"/>
            </a:pPr>
            <a:endParaRPr lang="en-US" sz="2500" dirty="0" smtClean="0"/>
          </a:p>
          <a:p>
            <a:pPr indent="228600"/>
            <a:r>
              <a:rPr lang="en-US" sz="2000" dirty="0" smtClean="0"/>
              <a:t>						</a:t>
            </a:r>
            <a:endParaRPr lang="en-US" sz="1400" dirty="0" smtClean="0"/>
          </a:p>
          <a:p>
            <a:endParaRPr lang="en-US" sz="1400" dirty="0" smtClean="0"/>
          </a:p>
          <a:p>
            <a:endParaRPr lang="en-US" sz="1400" dirty="0" smtClean="0"/>
          </a:p>
          <a:p>
            <a:r>
              <a:rPr lang="en-US" sz="1400" dirty="0" smtClean="0"/>
              <a:t>(Nemeth, 2005)</a:t>
            </a:r>
            <a:endParaRPr lang="en-US" sz="1400" dirty="0"/>
          </a:p>
        </p:txBody>
      </p:sp>
      <p:pic>
        <p:nvPicPr>
          <p:cNvPr id="75777" name="Picture 1"/>
          <p:cNvPicPr>
            <a:picLocks noChangeAspect="1" noChangeArrowheads="1"/>
          </p:cNvPicPr>
          <p:nvPr/>
        </p:nvPicPr>
        <p:blipFill>
          <a:blip r:embed="rId3" cstate="print">
            <a:lum bright="35000" contrast="-33000"/>
          </a:blip>
          <a:srcRect/>
          <a:stretch>
            <a:fillRect/>
          </a:stretch>
        </p:blipFill>
        <p:spPr bwMode="auto">
          <a:xfrm>
            <a:off x="3886200" y="1752600"/>
            <a:ext cx="441353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Balance</a:t>
            </a:r>
            <a:endParaRPr lang="en-US" sz="3200" b="1" dirty="0">
              <a:solidFill>
                <a:schemeClr val="bg1"/>
              </a:solidFill>
              <a:latin typeface="Candara" pitchFamily="34" charset="0"/>
            </a:endParaRPr>
          </a:p>
        </p:txBody>
      </p:sp>
      <p:pic>
        <p:nvPicPr>
          <p:cNvPr id="5124" name="Picture 4" descr="C:\Users\Natasha\Pictures\Creating Chaos.jpg"/>
          <p:cNvPicPr>
            <a:picLocks noChangeAspect="1" noChangeArrowheads="1"/>
          </p:cNvPicPr>
          <p:nvPr/>
        </p:nvPicPr>
        <p:blipFill>
          <a:blip r:embed="rId3" cstate="print">
            <a:lum bright="25000"/>
          </a:blip>
          <a:srcRect/>
          <a:stretch>
            <a:fillRect/>
          </a:stretch>
        </p:blipFill>
        <p:spPr bwMode="auto">
          <a:xfrm>
            <a:off x="1447800" y="1447800"/>
            <a:ext cx="6172200" cy="46291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Rounded Rectangle 2"/>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Chaos!</a:t>
            </a:r>
            <a:endParaRPr lang="en-US" sz="3200" b="1" dirty="0">
              <a:solidFill>
                <a:schemeClr val="bg1"/>
              </a:solidFill>
              <a:latin typeface="Candara" pitchFamily="34" charset="0"/>
            </a:endParaRPr>
          </a:p>
        </p:txBody>
      </p:sp>
      <p:pic>
        <p:nvPicPr>
          <p:cNvPr id="6146" name="Picture 2" descr="C:\Users\Natasha\Pictures\Chaos Corrupted.jpg"/>
          <p:cNvPicPr>
            <a:picLocks noChangeAspect="1" noChangeArrowheads="1"/>
          </p:cNvPicPr>
          <p:nvPr/>
        </p:nvPicPr>
        <p:blipFill>
          <a:blip r:embed="rId3" cstate="print">
            <a:lum bright="25000"/>
          </a:blip>
          <a:srcRect/>
          <a:stretch>
            <a:fillRect/>
          </a:stretch>
        </p:blipFill>
        <p:spPr bwMode="auto">
          <a:xfrm>
            <a:off x="1447800" y="1504950"/>
            <a:ext cx="6299200" cy="472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304800" y="304800"/>
            <a:ext cx="85344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457200" y="1066800"/>
            <a:ext cx="8229600" cy="5486400"/>
          </a:xfrm>
          <a:ln>
            <a:noFill/>
          </a:ln>
        </p:spPr>
        <p:txBody>
          <a:bodyPr>
            <a:normAutofit fontScale="77500" lnSpcReduction="20000"/>
          </a:bodyPr>
          <a:lstStyle/>
          <a:p>
            <a:pPr marL="0" indent="341313" algn="just">
              <a:buNone/>
            </a:pPr>
            <a:endParaRPr lang="en-US" dirty="0" smtClean="0"/>
          </a:p>
          <a:p>
            <a:pPr marL="0" indent="341313" algn="just">
              <a:buNone/>
            </a:pPr>
            <a:r>
              <a:rPr lang="en-US" dirty="0" smtClean="0"/>
              <a:t>According </a:t>
            </a:r>
            <a:r>
              <a:rPr lang="en-US" dirty="0"/>
              <a:t>to Cameron (2000), “Tragedy or crisis is never purely economic, political, or military. It is always preeminently psychological.”  Natural disasters such as Hurricanes Katrina and Rita, which devastated the Gulf Coast of the United States in the summer, 2005, have focused psychologists on the need to develop effective psychological post-trauma intervention strategies.  Consistent with research, which shows that disaster survivors suffer particularly on anniversaries of the event, group wellness workshops were designed to help survivors cope on those occasions. Since disasters happen to groups of people, a group format was determined to be most appropriate one year post trauma.  Anniversary reaction group workshops, focused on promoting wellness, were held to address unresolved emotional issues and to promote healing by encouraging belonging, comfort, security, and resilience. The ultimate goal of these wellness workshops was to assist participants in understanding and resolving their anniversary reactions.  </a:t>
            </a:r>
            <a:r>
              <a:rPr lang="en-US" dirty="0" smtClean="0"/>
              <a:t> </a:t>
            </a:r>
          </a:p>
          <a:p>
            <a:pPr marL="0" indent="0" algn="just">
              <a:buNone/>
            </a:pPr>
            <a:endParaRPr lang="en-US" dirty="0"/>
          </a:p>
          <a:p>
            <a:pPr algn="just">
              <a:buNone/>
            </a:pPr>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Abstract</a:t>
            </a:r>
            <a:endParaRPr lang="en-US" sz="3200" b="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The Seven Exercises</a:t>
            </a:r>
            <a:endParaRPr lang="en-US" sz="3200" b="1" dirty="0">
              <a:solidFill>
                <a:schemeClr val="bg1"/>
              </a:solidFill>
              <a:latin typeface="Candara" pitchFamily="34" charset="0"/>
            </a:endParaRPr>
          </a:p>
        </p:txBody>
      </p:sp>
      <p:sp>
        <p:nvSpPr>
          <p:cNvPr id="6" name="TextBox 5"/>
          <p:cNvSpPr txBox="1"/>
          <p:nvPr/>
        </p:nvSpPr>
        <p:spPr>
          <a:xfrm>
            <a:off x="838200" y="1371600"/>
            <a:ext cx="7543800" cy="4832092"/>
          </a:xfrm>
          <a:prstGeom prst="rect">
            <a:avLst/>
          </a:prstGeom>
          <a:noFill/>
        </p:spPr>
        <p:txBody>
          <a:bodyPr wrap="square" rtlCol="0">
            <a:spAutoFit/>
          </a:bodyPr>
          <a:lstStyle/>
          <a:p>
            <a:pPr marL="457200" indent="-457200">
              <a:buFont typeface="+mj-lt"/>
              <a:buAutoNum type="arabicPeriod"/>
            </a:pPr>
            <a:r>
              <a:rPr lang="en-US" sz="2200" dirty="0" smtClean="0"/>
              <a:t>  My Good, Bad, and Ugly Hurricane Feelings</a:t>
            </a:r>
          </a:p>
          <a:p>
            <a:pPr marL="457200" indent="-457200">
              <a:buFont typeface="+mj-lt"/>
              <a:buAutoNum type="arabicPeriod"/>
            </a:pPr>
            <a:endParaRPr lang="en-US" sz="2200" dirty="0" smtClean="0"/>
          </a:p>
          <a:p>
            <a:pPr marL="628650" indent="-628650">
              <a:buFont typeface="+mj-lt"/>
              <a:buAutoNum type="arabicPeriod"/>
            </a:pPr>
            <a:r>
              <a:rPr lang="en-US" sz="2200" dirty="0" smtClean="0"/>
              <a:t>Relating in Love Every Evening (RILEE) Relaxation   Exercise</a:t>
            </a:r>
          </a:p>
          <a:p>
            <a:pPr marL="457200" indent="-457200">
              <a:buFont typeface="+mj-lt"/>
              <a:buAutoNum type="arabicPeriod"/>
            </a:pPr>
            <a:endParaRPr lang="en-US" sz="2200" dirty="0" smtClean="0"/>
          </a:p>
          <a:p>
            <a:pPr marL="457200" indent="-457200">
              <a:buFont typeface="+mj-lt"/>
              <a:buAutoNum type="arabicPeriod"/>
            </a:pPr>
            <a:r>
              <a:rPr lang="en-US" sz="2200" dirty="0" smtClean="0"/>
              <a:t>  Saying Goodbye to Say Hello</a:t>
            </a:r>
          </a:p>
          <a:p>
            <a:pPr marL="457200" indent="-457200">
              <a:buFont typeface="+mj-lt"/>
              <a:buAutoNum type="arabicPeriod"/>
            </a:pPr>
            <a:endParaRPr lang="en-US" sz="2200" dirty="0" smtClean="0"/>
          </a:p>
          <a:p>
            <a:pPr marL="457200" indent="-457200">
              <a:buFont typeface="+mj-lt"/>
              <a:buAutoNum type="arabicPeriod"/>
            </a:pPr>
            <a:r>
              <a:rPr lang="en-US" sz="2200" dirty="0" smtClean="0"/>
              <a:t>  How I Feel</a:t>
            </a:r>
          </a:p>
          <a:p>
            <a:pPr marL="457200" indent="-457200">
              <a:buFont typeface="+mj-lt"/>
              <a:buAutoNum type="arabicPeriod"/>
            </a:pPr>
            <a:endParaRPr lang="en-US" sz="2200" dirty="0" smtClean="0"/>
          </a:p>
          <a:p>
            <a:pPr marL="457200" indent="-457200">
              <a:buFont typeface="+mj-lt"/>
              <a:buAutoNum type="arabicPeriod"/>
            </a:pPr>
            <a:r>
              <a:rPr lang="en-US" sz="2200" dirty="0" smtClean="0"/>
              <a:t>  My Hurricane Feelings Banner</a:t>
            </a:r>
          </a:p>
          <a:p>
            <a:pPr marL="457200" indent="-457200">
              <a:buFont typeface="+mj-lt"/>
              <a:buAutoNum type="arabicPeriod"/>
            </a:pPr>
            <a:endParaRPr lang="en-US" sz="2200" dirty="0" smtClean="0"/>
          </a:p>
          <a:p>
            <a:pPr marL="457200" indent="-457200">
              <a:buFont typeface="+mj-lt"/>
              <a:buAutoNum type="arabicPeriod"/>
            </a:pPr>
            <a:r>
              <a:rPr lang="en-US" sz="2200" dirty="0" smtClean="0"/>
              <a:t>  Our Banners</a:t>
            </a:r>
          </a:p>
          <a:p>
            <a:pPr marL="457200" indent="-457200">
              <a:buFont typeface="+mj-lt"/>
              <a:buAutoNum type="arabicPeriod"/>
            </a:pPr>
            <a:endParaRPr lang="en-US" sz="2200" dirty="0" smtClean="0"/>
          </a:p>
          <a:p>
            <a:pPr marL="457200" indent="-457200">
              <a:buFont typeface="+mj-lt"/>
              <a:buAutoNum type="arabicPeriod"/>
            </a:pPr>
            <a:r>
              <a:rPr lang="en-US" sz="2200" dirty="0" smtClean="0"/>
              <a:t>  My New Banner</a:t>
            </a:r>
            <a:endParaRPr 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Good Bad and Ugly.jpg"/>
          <p:cNvPicPr>
            <a:picLocks noGrp="1" noChangeAspect="1"/>
          </p:cNvPicPr>
          <p:nvPr>
            <p:ph idx="1"/>
          </p:nvPr>
        </p:nvPicPr>
        <p:blipFill>
          <a:blip r:embed="rId3" cstate="print"/>
          <a:stretch>
            <a:fillRect/>
          </a:stretch>
        </p:blipFill>
        <p:spPr>
          <a:xfrm>
            <a:off x="3162300" y="2162969"/>
            <a:ext cx="2819400" cy="3162300"/>
          </a:xfrm>
        </p:spPr>
      </p:pic>
      <p:sp>
        <p:nvSpPr>
          <p:cNvPr id="2" name="Title 1"/>
          <p:cNvSpPr>
            <a:spLocks noGrp="1"/>
          </p:cNvSpPr>
          <p:nvPr>
            <p:ph type="title"/>
          </p:nvPr>
        </p:nvSpPr>
        <p:spPr/>
        <p:txBody>
          <a:bodyPr/>
          <a:lstStyle/>
          <a:p>
            <a:endParaRPr lang="en-US"/>
          </a:p>
        </p:txBody>
      </p:sp>
      <p:sp>
        <p:nvSpPr>
          <p:cNvPr id="4" name="AutoShape 4"/>
          <p:cNvSpPr>
            <a:spLocks noChangeArrowheads="1"/>
          </p:cNvSpPr>
          <p:nvPr/>
        </p:nvSpPr>
        <p:spPr bwMode="auto">
          <a:xfrm>
            <a:off x="381000" y="152400"/>
            <a:ext cx="8267700" cy="64770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762000" y="304800"/>
            <a:ext cx="7229475" cy="6858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latin typeface="Candara" pitchFamily="34" charset="0"/>
              </a:rPr>
              <a:t>My Good, Bad, and Ugly Hurricane Feelings</a:t>
            </a:r>
            <a:endParaRPr lang="en-US" sz="2800" b="1" dirty="0">
              <a:solidFill>
                <a:schemeClr val="bg1"/>
              </a:solidFill>
              <a:latin typeface="Candara" pitchFamily="34" charset="0"/>
            </a:endParaRPr>
          </a:p>
        </p:txBody>
      </p:sp>
      <p:pic>
        <p:nvPicPr>
          <p:cNvPr id="1030" name="Picture 6" descr="C:\Users\John\Desktop\Good Bad and Ugly.jpg"/>
          <p:cNvPicPr>
            <a:picLocks noChangeAspect="1" noChangeArrowheads="1"/>
          </p:cNvPicPr>
          <p:nvPr/>
        </p:nvPicPr>
        <p:blipFill>
          <a:blip r:embed="rId3" cstate="print"/>
          <a:srcRect/>
          <a:stretch>
            <a:fillRect/>
          </a:stretch>
        </p:blipFill>
        <p:spPr bwMode="auto">
          <a:xfrm>
            <a:off x="1143000" y="1143000"/>
            <a:ext cx="6629400" cy="5257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Relating In Love Every Evening (RILEE)</a:t>
            </a:r>
            <a:endParaRPr lang="en-US" sz="3200" b="1" dirty="0">
              <a:solidFill>
                <a:schemeClr val="bg1"/>
              </a:solidFill>
              <a:latin typeface="Candara" pitchFamily="34" charset="0"/>
            </a:endParaRPr>
          </a:p>
        </p:txBody>
      </p:sp>
      <p:sp>
        <p:nvSpPr>
          <p:cNvPr id="10" name="TextBox 9"/>
          <p:cNvSpPr txBox="1"/>
          <p:nvPr/>
        </p:nvSpPr>
        <p:spPr>
          <a:xfrm>
            <a:off x="1295400" y="1371600"/>
            <a:ext cx="6553200" cy="4864358"/>
          </a:xfrm>
          <a:prstGeom prst="rect">
            <a:avLst/>
          </a:prstGeom>
          <a:solidFill>
            <a:schemeClr val="bg1"/>
          </a:solidFill>
        </p:spPr>
        <p:txBody>
          <a:bodyPr wrap="square" rtlCol="0">
            <a:spAutoFit/>
          </a:bodyPr>
          <a:lstStyle/>
          <a:p>
            <a:pPr lvl="0" algn="ctr" fontAlgn="base">
              <a:spcBef>
                <a:spcPct val="0"/>
              </a:spcBef>
              <a:spcAft>
                <a:spcPct val="0"/>
              </a:spcAft>
            </a:pPr>
            <a:r>
              <a:rPr lang="en-US" sz="1000" dirty="0" smtClean="0">
                <a:latin typeface="Arial" pitchFamily="34" charset="0"/>
                <a:ea typeface="Times New Roman" pitchFamily="18" charset="0"/>
              </a:rPr>
              <a:t>Hi, let me introduce myself.  I’m RILEE your friendly Relaxation Bear.  </a:t>
            </a:r>
            <a:endParaRPr lang="en-US" sz="1000" dirty="0" smtClean="0">
              <a:latin typeface="Arial" pitchFamily="34" charset="0"/>
            </a:endParaRPr>
          </a:p>
          <a:p>
            <a:pPr lvl="0" algn="ctr" eaLnBrk="0" fontAlgn="base" hangingPunct="0">
              <a:spcBef>
                <a:spcPct val="0"/>
              </a:spcBef>
              <a:spcAft>
                <a:spcPct val="0"/>
              </a:spcAft>
            </a:pPr>
            <a:r>
              <a:rPr lang="en-US" sz="1000" dirty="0" smtClean="0">
                <a:ea typeface="Times New Roman" pitchFamily="18" charset="0"/>
              </a:rPr>
              <a:t>My name, RILEE, stands for Relating in Love Every Evening.  </a:t>
            </a:r>
            <a:endParaRPr lang="en-US" sz="1000" dirty="0" smtClean="0"/>
          </a:p>
          <a:p>
            <a:pPr lvl="0" algn="ctr" eaLnBrk="0" fontAlgn="base" hangingPunct="0">
              <a:spcBef>
                <a:spcPct val="0"/>
              </a:spcBef>
              <a:spcAft>
                <a:spcPct val="0"/>
              </a:spcAft>
            </a:pPr>
            <a:r>
              <a:rPr lang="en-US" sz="1000" dirty="0" smtClean="0">
                <a:ea typeface="Times New Roman" pitchFamily="18" charset="0"/>
              </a:rPr>
              <a:t>Since Katrina and Rita, this has </a:t>
            </a:r>
            <a:endParaRPr lang="en-US" sz="1000" dirty="0" smtClean="0"/>
          </a:p>
          <a:p>
            <a:pPr lvl="0" algn="ctr" eaLnBrk="0" fontAlgn="base" hangingPunct="0">
              <a:spcBef>
                <a:spcPct val="0"/>
              </a:spcBef>
              <a:spcAft>
                <a:spcPct val="0"/>
              </a:spcAft>
            </a:pPr>
            <a:r>
              <a:rPr lang="en-US" sz="1000" dirty="0" smtClean="0">
                <a:ea typeface="Times New Roman" pitchFamily="18" charset="0"/>
              </a:rPr>
              <a:t>Become very hard to do.</a:t>
            </a:r>
            <a:endParaRPr lang="en-US" sz="1000" dirty="0" smtClean="0"/>
          </a:p>
          <a:p>
            <a:pPr lvl="0" algn="ctr" eaLnBrk="0" fontAlgn="base" hangingPunct="0">
              <a:spcBef>
                <a:spcPct val="0"/>
              </a:spcBef>
              <a:spcAft>
                <a:spcPct val="0"/>
              </a:spcAft>
            </a:pPr>
            <a:r>
              <a:rPr lang="en-US" sz="1000" dirty="0" smtClean="0">
                <a:ea typeface="Times New Roman" pitchFamily="18" charset="0"/>
              </a:rPr>
              <a:t>Now, it is easier to feel alone and scared, than to feel comfortable and safe.</a:t>
            </a:r>
            <a:endParaRPr lang="en-US" sz="1000" dirty="0" smtClean="0"/>
          </a:p>
          <a:p>
            <a:pPr lvl="0" algn="ctr" eaLnBrk="0" fontAlgn="base" hangingPunct="0">
              <a:spcBef>
                <a:spcPct val="0"/>
              </a:spcBef>
              <a:spcAft>
                <a:spcPct val="0"/>
              </a:spcAft>
            </a:pPr>
            <a:r>
              <a:rPr lang="en-US" sz="1000" dirty="0" smtClean="0">
                <a:ea typeface="Times New Roman" pitchFamily="18" charset="0"/>
              </a:rPr>
              <a:t>Sometimes we think we need our possessions to keep us comfortable.  </a:t>
            </a:r>
            <a:endParaRPr lang="en-US" sz="1000" dirty="0" smtClean="0"/>
          </a:p>
          <a:p>
            <a:pPr lvl="0" algn="ctr" eaLnBrk="0" fontAlgn="base" hangingPunct="0">
              <a:spcBef>
                <a:spcPct val="0"/>
              </a:spcBef>
              <a:spcAft>
                <a:spcPct val="0"/>
              </a:spcAft>
            </a:pPr>
            <a:r>
              <a:rPr lang="en-US" sz="1000" dirty="0" smtClean="0">
                <a:ea typeface="Times New Roman" pitchFamily="18" charset="0"/>
              </a:rPr>
              <a:t>But, look at me, </a:t>
            </a:r>
            <a:endParaRPr lang="en-US" sz="1000" dirty="0" smtClean="0"/>
          </a:p>
          <a:p>
            <a:pPr lvl="0" algn="ctr" eaLnBrk="0" fontAlgn="base" hangingPunct="0">
              <a:spcBef>
                <a:spcPct val="0"/>
              </a:spcBef>
              <a:spcAft>
                <a:spcPct val="0"/>
              </a:spcAft>
            </a:pPr>
            <a:r>
              <a:rPr lang="en-US" sz="1000" dirty="0" smtClean="0">
                <a:ea typeface="Times New Roman" pitchFamily="18" charset="0"/>
              </a:rPr>
              <a:t>Bears don’t have any possessions.  </a:t>
            </a:r>
            <a:endParaRPr lang="en-US" sz="1000" dirty="0" smtClean="0"/>
          </a:p>
          <a:p>
            <a:pPr lvl="0" algn="ctr" eaLnBrk="0" fontAlgn="base" hangingPunct="0">
              <a:spcBef>
                <a:spcPct val="0"/>
              </a:spcBef>
              <a:spcAft>
                <a:spcPct val="0"/>
              </a:spcAft>
            </a:pPr>
            <a:r>
              <a:rPr lang="en-US" sz="1000" dirty="0" smtClean="0">
                <a:ea typeface="Times New Roman" pitchFamily="18" charset="0"/>
              </a:rPr>
              <a:t>Yet, I have found a way to keep myself comfortable.</a:t>
            </a:r>
            <a:endParaRPr lang="en-US" sz="1000" dirty="0" smtClean="0"/>
          </a:p>
          <a:p>
            <a:pPr lvl="0" algn="ctr" eaLnBrk="0" fontAlgn="base" hangingPunct="0">
              <a:spcBef>
                <a:spcPct val="0"/>
              </a:spcBef>
              <a:spcAft>
                <a:spcPct val="0"/>
              </a:spcAft>
            </a:pPr>
            <a:r>
              <a:rPr lang="en-US" sz="1000" dirty="0" smtClean="0">
                <a:ea typeface="Times New Roman" pitchFamily="18" charset="0"/>
              </a:rPr>
              <a:t>Sometimes we think we need our house to keep us safe.  </a:t>
            </a:r>
            <a:endParaRPr lang="en-US" sz="1000" dirty="0" smtClean="0"/>
          </a:p>
          <a:p>
            <a:pPr lvl="0" algn="ctr" eaLnBrk="0" fontAlgn="base" hangingPunct="0">
              <a:spcBef>
                <a:spcPct val="0"/>
              </a:spcBef>
              <a:spcAft>
                <a:spcPct val="0"/>
              </a:spcAft>
            </a:pPr>
            <a:r>
              <a:rPr lang="en-US" sz="1000" dirty="0" smtClean="0">
                <a:ea typeface="Times New Roman" pitchFamily="18" charset="0"/>
              </a:rPr>
              <a:t>Yet, a house is not a home.  </a:t>
            </a:r>
            <a:endParaRPr lang="en-US" sz="1000" dirty="0" smtClean="0"/>
          </a:p>
          <a:p>
            <a:pPr lvl="0" algn="ctr" eaLnBrk="0" fontAlgn="base" hangingPunct="0">
              <a:spcBef>
                <a:spcPct val="0"/>
              </a:spcBef>
              <a:spcAft>
                <a:spcPct val="0"/>
              </a:spcAft>
            </a:pPr>
            <a:r>
              <a:rPr lang="en-US" sz="1000" dirty="0" smtClean="0">
                <a:ea typeface="Times New Roman" pitchFamily="18" charset="0"/>
              </a:rPr>
              <a:t>People, or, in my case a bear’s family, make a home.</a:t>
            </a:r>
            <a:endParaRPr lang="en-US" sz="1000" dirty="0" smtClean="0"/>
          </a:p>
          <a:p>
            <a:pPr lvl="0" algn="ctr" eaLnBrk="0" fontAlgn="base" hangingPunct="0">
              <a:spcBef>
                <a:spcPct val="0"/>
              </a:spcBef>
              <a:spcAft>
                <a:spcPct val="0"/>
              </a:spcAft>
            </a:pPr>
            <a:r>
              <a:rPr lang="en-US" sz="1000" dirty="0" smtClean="0">
                <a:ea typeface="Times New Roman" pitchFamily="18" charset="0"/>
              </a:rPr>
              <a:t>Remember, home is where our hearts are and our hearts must be connected in love.  </a:t>
            </a:r>
            <a:endParaRPr lang="en-US" sz="1000" dirty="0" smtClean="0"/>
          </a:p>
          <a:p>
            <a:pPr lvl="0" algn="ctr" eaLnBrk="0" fontAlgn="base" hangingPunct="0">
              <a:spcBef>
                <a:spcPct val="0"/>
              </a:spcBef>
              <a:spcAft>
                <a:spcPct val="0"/>
              </a:spcAft>
            </a:pPr>
            <a:r>
              <a:rPr lang="en-US" sz="1000" dirty="0" smtClean="0">
                <a:ea typeface="Times New Roman" pitchFamily="18" charset="0"/>
              </a:rPr>
              <a:t>When we love and are loved we are safe.  </a:t>
            </a:r>
            <a:endParaRPr lang="en-US" sz="1000" dirty="0" smtClean="0"/>
          </a:p>
          <a:p>
            <a:pPr lvl="0" algn="ctr" eaLnBrk="0" fontAlgn="base" hangingPunct="0">
              <a:spcBef>
                <a:spcPct val="0"/>
              </a:spcBef>
              <a:spcAft>
                <a:spcPct val="0"/>
              </a:spcAft>
            </a:pPr>
            <a:r>
              <a:rPr lang="en-US" sz="1000" dirty="0" smtClean="0">
                <a:ea typeface="Times New Roman" pitchFamily="18" charset="0"/>
              </a:rPr>
              <a:t>When we are scared, we tend to disconnect, to be lost and afraid.  </a:t>
            </a:r>
            <a:endParaRPr lang="en-US" sz="1000" dirty="0" smtClean="0"/>
          </a:p>
          <a:p>
            <a:pPr lvl="0" algn="ctr" eaLnBrk="0" fontAlgn="base" hangingPunct="0">
              <a:spcBef>
                <a:spcPct val="0"/>
              </a:spcBef>
              <a:spcAft>
                <a:spcPct val="0"/>
              </a:spcAft>
            </a:pPr>
            <a:r>
              <a:rPr lang="en-US" sz="1000" dirty="0" smtClean="0">
                <a:ea typeface="Times New Roman" pitchFamily="18" charset="0"/>
              </a:rPr>
              <a:t>Then, we are not safe. </a:t>
            </a:r>
            <a:endParaRPr lang="en-US" sz="1000" dirty="0" smtClean="0"/>
          </a:p>
          <a:p>
            <a:pPr lvl="0" algn="ctr" eaLnBrk="0" fontAlgn="base" hangingPunct="0">
              <a:spcBef>
                <a:spcPct val="0"/>
              </a:spcBef>
              <a:spcAft>
                <a:spcPct val="0"/>
              </a:spcAft>
            </a:pPr>
            <a:r>
              <a:rPr lang="en-US" sz="1000" dirty="0" smtClean="0">
                <a:ea typeface="Times New Roman" pitchFamily="18" charset="0"/>
              </a:rPr>
              <a:t> When we connect, we become safe once again.  </a:t>
            </a:r>
            <a:endParaRPr lang="en-US" sz="1000" dirty="0" smtClean="0"/>
          </a:p>
          <a:p>
            <a:pPr lvl="0" algn="ctr" eaLnBrk="0" fontAlgn="base" hangingPunct="0">
              <a:spcBef>
                <a:spcPct val="0"/>
              </a:spcBef>
              <a:spcAft>
                <a:spcPct val="0"/>
              </a:spcAft>
            </a:pPr>
            <a:r>
              <a:rPr lang="en-US" sz="1000" dirty="0" smtClean="0">
                <a:ea typeface="Times New Roman" pitchFamily="18" charset="0"/>
              </a:rPr>
              <a:t>Then we can find comfort.</a:t>
            </a:r>
            <a:endParaRPr lang="en-US" sz="1000" dirty="0" smtClean="0"/>
          </a:p>
          <a:p>
            <a:pPr lvl="0" algn="ctr" eaLnBrk="0" fontAlgn="base" hangingPunct="0">
              <a:spcBef>
                <a:spcPct val="0"/>
              </a:spcBef>
              <a:spcAft>
                <a:spcPct val="0"/>
              </a:spcAft>
            </a:pPr>
            <a:r>
              <a:rPr lang="en-US" sz="1000" dirty="0" smtClean="0">
                <a:ea typeface="Times New Roman" pitchFamily="18" charset="0"/>
              </a:rPr>
              <a:t>Comfort can be found anywhere, you know.  </a:t>
            </a:r>
            <a:endParaRPr lang="en-US" sz="1000" dirty="0" smtClean="0"/>
          </a:p>
          <a:p>
            <a:pPr lvl="0" algn="ctr" eaLnBrk="0" fontAlgn="base" hangingPunct="0">
              <a:spcBef>
                <a:spcPct val="0"/>
              </a:spcBef>
              <a:spcAft>
                <a:spcPct val="0"/>
              </a:spcAft>
            </a:pPr>
            <a:r>
              <a:rPr lang="en-US" sz="1000" dirty="0" smtClean="0">
                <a:ea typeface="Times New Roman" pitchFamily="18" charset="0"/>
              </a:rPr>
              <a:t>Just as safety is a matter of the heart, </a:t>
            </a:r>
            <a:endParaRPr lang="en-US" sz="1000" dirty="0" smtClean="0"/>
          </a:p>
          <a:p>
            <a:pPr lvl="0" algn="ctr" eaLnBrk="0" fontAlgn="base" hangingPunct="0">
              <a:spcBef>
                <a:spcPct val="0"/>
              </a:spcBef>
              <a:spcAft>
                <a:spcPct val="0"/>
              </a:spcAft>
            </a:pPr>
            <a:r>
              <a:rPr lang="en-US" sz="1000" dirty="0" smtClean="0">
                <a:ea typeface="Times New Roman" pitchFamily="18" charset="0"/>
              </a:rPr>
              <a:t>Comfort is a matter of the mind. </a:t>
            </a:r>
            <a:endParaRPr lang="en-US" sz="1000" dirty="0" smtClean="0"/>
          </a:p>
          <a:p>
            <a:pPr lvl="0" algn="ctr" eaLnBrk="0" fontAlgn="base" hangingPunct="0">
              <a:spcBef>
                <a:spcPct val="0"/>
              </a:spcBef>
              <a:spcAft>
                <a:spcPct val="0"/>
              </a:spcAft>
            </a:pPr>
            <a:r>
              <a:rPr lang="en-US" sz="1000" dirty="0" smtClean="0">
                <a:ea typeface="Times New Roman" pitchFamily="18" charset="0"/>
              </a:rPr>
              <a:t> Both are gifts we give ourselves.  </a:t>
            </a:r>
            <a:endParaRPr lang="en-US" sz="1000" dirty="0" smtClean="0"/>
          </a:p>
          <a:p>
            <a:pPr lvl="0" algn="ctr" eaLnBrk="0" fontAlgn="base" hangingPunct="0">
              <a:spcBef>
                <a:spcPct val="0"/>
              </a:spcBef>
              <a:spcAft>
                <a:spcPct val="0"/>
              </a:spcAft>
            </a:pPr>
            <a:r>
              <a:rPr lang="en-US" sz="1000" dirty="0" smtClean="0">
                <a:ea typeface="Times New Roman" pitchFamily="18" charset="0"/>
              </a:rPr>
              <a:t>One by loving and connecting, </a:t>
            </a:r>
            <a:endParaRPr lang="en-US" sz="1000" dirty="0" smtClean="0"/>
          </a:p>
          <a:p>
            <a:pPr lvl="0" algn="ctr" eaLnBrk="0" fontAlgn="base" hangingPunct="0">
              <a:spcBef>
                <a:spcPct val="0"/>
              </a:spcBef>
              <a:spcAft>
                <a:spcPct val="0"/>
              </a:spcAft>
            </a:pPr>
            <a:r>
              <a:rPr lang="en-US" sz="1000" dirty="0" smtClean="0">
                <a:ea typeface="Times New Roman" pitchFamily="18" charset="0"/>
              </a:rPr>
              <a:t>And the other by calming ourselves down and thinking good thoughts.  </a:t>
            </a:r>
            <a:endParaRPr lang="en-US" sz="1000" dirty="0" smtClean="0"/>
          </a:p>
          <a:p>
            <a:pPr lvl="0" algn="ctr" eaLnBrk="0" fontAlgn="base" hangingPunct="0">
              <a:spcBef>
                <a:spcPct val="0"/>
              </a:spcBef>
              <a:spcAft>
                <a:spcPct val="0"/>
              </a:spcAft>
            </a:pPr>
            <a:r>
              <a:rPr lang="en-US" sz="1000" dirty="0" smtClean="0">
                <a:ea typeface="Times New Roman" pitchFamily="18" charset="0"/>
              </a:rPr>
              <a:t>So, let’s practice together. </a:t>
            </a:r>
            <a:endParaRPr lang="en-US" sz="1000" dirty="0" smtClean="0"/>
          </a:p>
          <a:p>
            <a:pPr lvl="0" algn="ctr" eaLnBrk="0" fontAlgn="base" hangingPunct="0">
              <a:spcBef>
                <a:spcPct val="0"/>
              </a:spcBef>
              <a:spcAft>
                <a:spcPct val="0"/>
              </a:spcAft>
            </a:pPr>
            <a:r>
              <a:rPr lang="en-US" sz="1000" dirty="0" smtClean="0">
                <a:ea typeface="Times New Roman" pitchFamily="18" charset="0"/>
              </a:rPr>
              <a:t> By taking care of myself and managing my worries and fears,</a:t>
            </a:r>
            <a:endParaRPr lang="en-US" sz="1000" dirty="0" smtClean="0"/>
          </a:p>
          <a:p>
            <a:pPr lvl="0" algn="ctr" eaLnBrk="0" fontAlgn="base" hangingPunct="0">
              <a:spcBef>
                <a:spcPct val="0"/>
              </a:spcBef>
              <a:spcAft>
                <a:spcPct val="0"/>
              </a:spcAft>
            </a:pPr>
            <a:r>
              <a:rPr lang="en-US" sz="1000" dirty="0" smtClean="0">
                <a:ea typeface="Times New Roman" pitchFamily="18" charset="0"/>
              </a:rPr>
              <a:t> I can Relate in Love Every Evening and </a:t>
            </a:r>
            <a:endParaRPr lang="en-US" sz="1000" dirty="0" smtClean="0"/>
          </a:p>
          <a:p>
            <a:pPr lvl="0" algn="ctr" eaLnBrk="0" fontAlgn="base" hangingPunct="0">
              <a:spcBef>
                <a:spcPct val="0"/>
              </a:spcBef>
              <a:spcAft>
                <a:spcPct val="0"/>
              </a:spcAft>
            </a:pPr>
            <a:r>
              <a:rPr lang="en-US" sz="1000" dirty="0" smtClean="0">
                <a:ea typeface="Times New Roman" pitchFamily="18" charset="0"/>
              </a:rPr>
              <a:t> I want to share these secrets with you.  </a:t>
            </a:r>
            <a:endParaRPr lang="en-US" sz="1000" dirty="0" smtClean="0"/>
          </a:p>
          <a:p>
            <a:pPr lvl="0" algn="ctr" eaLnBrk="0" fontAlgn="base" hangingPunct="0">
              <a:spcBef>
                <a:spcPct val="0"/>
              </a:spcBef>
              <a:spcAft>
                <a:spcPct val="0"/>
              </a:spcAft>
            </a:pPr>
            <a:r>
              <a:rPr lang="en-US" sz="1000" b="1" dirty="0" smtClean="0">
                <a:ea typeface="Times New Roman" pitchFamily="18" charset="0"/>
              </a:rPr>
              <a:t>This way you can feel comfortable and safe </a:t>
            </a:r>
            <a:endParaRPr lang="en-US" sz="1000" dirty="0" smtClean="0"/>
          </a:p>
          <a:p>
            <a:pPr lvl="0" algn="ctr" eaLnBrk="0" fontAlgn="base" hangingPunct="0">
              <a:spcBef>
                <a:spcPct val="0"/>
              </a:spcBef>
              <a:spcAft>
                <a:spcPct val="0"/>
              </a:spcAft>
            </a:pPr>
            <a:r>
              <a:rPr lang="en-US" sz="1000" b="1" dirty="0" smtClean="0">
                <a:ea typeface="Times New Roman" pitchFamily="18" charset="0"/>
              </a:rPr>
              <a:t>Any time any place, </a:t>
            </a:r>
            <a:endParaRPr lang="en-US" sz="1000" dirty="0" smtClean="0"/>
          </a:p>
          <a:p>
            <a:pPr lvl="0" algn="ctr" eaLnBrk="0" fontAlgn="base" hangingPunct="0">
              <a:spcBef>
                <a:spcPct val="0"/>
              </a:spcBef>
              <a:spcAft>
                <a:spcPct val="0"/>
              </a:spcAft>
            </a:pPr>
            <a:r>
              <a:rPr lang="en-US" sz="1000" b="1" dirty="0" smtClean="0">
                <a:ea typeface="Times New Roman" pitchFamily="18" charset="0"/>
              </a:rPr>
              <a:t>Just like me, RILEE Bear.</a:t>
            </a:r>
            <a:endParaRPr lang="en-US" sz="1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Rounded Rectangle 2"/>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Relating In Love Every Evening (RILEE)</a:t>
            </a:r>
            <a:endParaRPr lang="en-US" sz="3200" b="1" dirty="0">
              <a:solidFill>
                <a:schemeClr val="bg1"/>
              </a:solidFill>
              <a:latin typeface="Candara" pitchFamily="34" charset="0"/>
            </a:endParaRPr>
          </a:p>
        </p:txBody>
      </p:sp>
      <p:pic>
        <p:nvPicPr>
          <p:cNvPr id="8194" name="Picture 2" descr="C:\Users\Natasha\Pictures\RILEE relaxation pic.jpg"/>
          <p:cNvPicPr>
            <a:picLocks noChangeAspect="1" noChangeArrowheads="1"/>
          </p:cNvPicPr>
          <p:nvPr/>
        </p:nvPicPr>
        <p:blipFill>
          <a:blip r:embed="rId3" cstate="print">
            <a:lum bright="25000"/>
          </a:blip>
          <a:srcRect/>
          <a:stretch>
            <a:fillRect/>
          </a:stretch>
        </p:blipFill>
        <p:spPr bwMode="auto">
          <a:xfrm>
            <a:off x="1295400" y="1447800"/>
            <a:ext cx="6553200" cy="4914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Saying Goodbye to Say Hello</a:t>
            </a:r>
            <a:endParaRPr lang="en-US" sz="3200" b="1" dirty="0">
              <a:solidFill>
                <a:schemeClr val="bg1"/>
              </a:solidFill>
              <a:latin typeface="Candara" pitchFamily="34" charset="0"/>
            </a:endParaRPr>
          </a:p>
        </p:txBody>
      </p:sp>
      <p:sp>
        <p:nvSpPr>
          <p:cNvPr id="9" name="TextBox 8"/>
          <p:cNvSpPr txBox="1"/>
          <p:nvPr/>
        </p:nvSpPr>
        <p:spPr>
          <a:xfrm>
            <a:off x="1143000" y="1371600"/>
            <a:ext cx="6934200" cy="4832092"/>
          </a:xfrm>
          <a:prstGeom prst="rect">
            <a:avLst/>
          </a:prstGeom>
          <a:solidFill>
            <a:schemeClr val="bg1"/>
          </a:solidFill>
        </p:spPr>
        <p:txBody>
          <a:bodyPr wrap="square" rtlCol="0">
            <a:spAutoFit/>
          </a:bodyPr>
          <a:lstStyle/>
          <a:p>
            <a:pPr lvl="0" fontAlgn="base">
              <a:spcBef>
                <a:spcPct val="0"/>
              </a:spcBef>
              <a:spcAft>
                <a:spcPct val="0"/>
              </a:spcAft>
            </a:pPr>
            <a:r>
              <a:rPr lang="en-US" sz="1100" dirty="0" smtClean="0">
                <a:latin typeface="+mj-lt"/>
                <a:ea typeface="Times New Roman" pitchFamily="18" charset="0"/>
              </a:rPr>
              <a:t>How </a:t>
            </a:r>
            <a:r>
              <a:rPr lang="en-US" sz="1100" dirty="0" smtClean="0">
                <a:latin typeface="+mj-lt"/>
                <a:ea typeface="Times New Roman" pitchFamily="18" charset="0"/>
              </a:rPr>
              <a:t>you say goodbye to the past often effects what happens next.  You must say goodbye to the past in order to say hello to the future.  This exercise has 4 parts…just like our Balance Table.</a:t>
            </a:r>
          </a:p>
          <a:p>
            <a:pPr lvl="0" fontAlgn="base">
              <a:spcBef>
                <a:spcPct val="0"/>
              </a:spcBef>
              <a:spcAft>
                <a:spcPct val="0"/>
              </a:spcAft>
            </a:pPr>
            <a:endParaRPr lang="en-US" sz="1100" dirty="0" smtClean="0">
              <a:latin typeface="+mj-lt"/>
            </a:endParaRPr>
          </a:p>
          <a:p>
            <a:pPr lvl="0" eaLnBrk="0" fontAlgn="base" hangingPunct="0">
              <a:spcBef>
                <a:spcPct val="0"/>
              </a:spcBef>
              <a:spcAft>
                <a:spcPct val="0"/>
              </a:spcAft>
              <a:buFontTx/>
              <a:buAutoNum type="arabicPeriod"/>
            </a:pPr>
            <a:r>
              <a:rPr lang="en-US" sz="1100" dirty="0" smtClean="0">
                <a:latin typeface="+mj-lt"/>
                <a:ea typeface="Times New Roman" pitchFamily="18" charset="0"/>
              </a:rPr>
              <a:t>RESENTMENTS:</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List 3 things that other people or agencies didn’t do right during or after the 	hurricane(s).</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a)___________________________________________________________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b)___________________________________________________________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c)___________________________________________________________</a:t>
            </a:r>
            <a:endParaRPr lang="en-US" sz="1100" dirty="0" smtClean="0">
              <a:latin typeface="+mj-lt"/>
            </a:endParaRPr>
          </a:p>
          <a:p>
            <a:pPr lvl="0" eaLnBrk="0" fontAlgn="base" hangingPunct="0">
              <a:spcBef>
                <a:spcPct val="0"/>
              </a:spcBef>
              <a:spcAft>
                <a:spcPct val="0"/>
              </a:spcAft>
              <a:buFontTx/>
              <a:buAutoNum type="arabicPeriod"/>
            </a:pPr>
            <a:r>
              <a:rPr lang="en-US" sz="1100" dirty="0" smtClean="0">
                <a:latin typeface="+mj-lt"/>
                <a:ea typeface="Times New Roman" pitchFamily="18" charset="0"/>
              </a:rPr>
              <a:t>REGRETS:</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List 3 things that you didn’t do right during or after the hurricane(s).</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a)___________________________________________________________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b)___________________________________________________________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c)___________________________________________________________</a:t>
            </a:r>
            <a:endParaRPr lang="en-US" sz="1100" dirty="0" smtClean="0">
              <a:latin typeface="+mj-lt"/>
            </a:endParaRPr>
          </a:p>
          <a:p>
            <a:pPr lvl="0" eaLnBrk="0" fontAlgn="base" hangingPunct="0">
              <a:spcBef>
                <a:spcPct val="0"/>
              </a:spcBef>
              <a:spcAft>
                <a:spcPct val="0"/>
              </a:spcAft>
              <a:buFontTx/>
              <a:buAutoNum type="arabicPeriod"/>
            </a:pPr>
            <a:r>
              <a:rPr lang="en-US" sz="1100" dirty="0" smtClean="0">
                <a:latin typeface="+mj-lt"/>
                <a:ea typeface="Times New Roman" pitchFamily="18" charset="0"/>
              </a:rPr>
              <a:t>APPRECIATIONS:  </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List 3 things that you or other people or agencies did right during or after the 	hurricane(s).</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a)__________________________________________________________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b)__________________________________________________________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c)__________________________________________________________</a:t>
            </a:r>
            <a:endParaRPr lang="en-US" sz="1100" dirty="0" smtClean="0">
              <a:latin typeface="+mj-lt"/>
            </a:endParaRPr>
          </a:p>
          <a:p>
            <a:pPr lvl="0" eaLnBrk="0" fontAlgn="base" hangingPunct="0">
              <a:spcBef>
                <a:spcPct val="0"/>
              </a:spcBef>
              <a:spcAft>
                <a:spcPct val="0"/>
              </a:spcAft>
              <a:buFontTx/>
              <a:buAutoNum type="arabicPeriod"/>
            </a:pPr>
            <a:r>
              <a:rPr lang="en-US" sz="1100" dirty="0" smtClean="0">
                <a:latin typeface="+mj-lt"/>
                <a:ea typeface="Times New Roman" pitchFamily="18" charset="0"/>
              </a:rPr>
              <a:t>NEW BEGINNINGS</a:t>
            </a:r>
            <a:r>
              <a:rPr lang="en-US" sz="1100" dirty="0" smtClean="0">
                <a:latin typeface="+mj-lt"/>
                <a:ea typeface="Times New Roman" pitchFamily="18" charset="0"/>
              </a:rPr>
              <a:t>:</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List 3 lessons that you learned in order to move forward and say hello to your future.</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a)__________________________________________________________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b)__________________________________________________________</a:t>
            </a:r>
            <a:endParaRPr lang="en-US" sz="1100" dirty="0" smtClean="0">
              <a:latin typeface="+mj-lt"/>
            </a:endParaRPr>
          </a:p>
          <a:p>
            <a:pPr lvl="0" eaLnBrk="0" fontAlgn="base" hangingPunct="0">
              <a:spcBef>
                <a:spcPct val="0"/>
              </a:spcBef>
              <a:spcAft>
                <a:spcPct val="0"/>
              </a:spcAft>
            </a:pPr>
            <a:r>
              <a:rPr lang="en-US" sz="1100" dirty="0" smtClean="0">
                <a:latin typeface="+mj-lt"/>
                <a:ea typeface="Times New Roman" pitchFamily="18" charset="0"/>
              </a:rPr>
              <a:t>		c</a:t>
            </a:r>
            <a:r>
              <a:rPr lang="en-US" sz="1100" dirty="0" smtClean="0">
                <a:latin typeface="+mj-lt"/>
                <a:ea typeface="Times New Roman" pitchFamily="18" charset="0"/>
              </a:rPr>
              <a:t>)__________________________________________________________</a:t>
            </a:r>
          </a:p>
          <a:p>
            <a:pPr lvl="0" eaLnBrk="0" fontAlgn="base" hangingPunct="0">
              <a:spcBef>
                <a:spcPct val="0"/>
              </a:spcBef>
              <a:spcAft>
                <a:spcPct val="0"/>
              </a:spcAft>
            </a:pPr>
            <a:endParaRPr lang="en-US" sz="1100" dirty="0" smtClean="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How I Feel</a:t>
            </a:r>
            <a:endParaRPr lang="en-US" sz="3200" b="1" dirty="0">
              <a:solidFill>
                <a:schemeClr val="bg1"/>
              </a:solidFill>
              <a:latin typeface="Candara" pitchFamily="34" charset="0"/>
            </a:endParaRPr>
          </a:p>
        </p:txBody>
      </p:sp>
      <p:pic>
        <p:nvPicPr>
          <p:cNvPr id="5125" name="Picture 5"/>
          <p:cNvPicPr>
            <a:picLocks noChangeAspect="1" noChangeArrowheads="1"/>
          </p:cNvPicPr>
          <p:nvPr/>
        </p:nvPicPr>
        <p:blipFill>
          <a:blip r:embed="rId3" cstate="print"/>
          <a:srcRect/>
          <a:stretch>
            <a:fillRect/>
          </a:stretch>
        </p:blipFill>
        <p:spPr bwMode="auto">
          <a:xfrm>
            <a:off x="1295400" y="1447800"/>
            <a:ext cx="6609908"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28600" y="228600"/>
            <a:ext cx="8763000" cy="64008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Rounded Rectangle 2"/>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How I Feel</a:t>
            </a:r>
            <a:endParaRPr lang="en-US" sz="3200" b="1" dirty="0">
              <a:solidFill>
                <a:schemeClr val="bg1"/>
              </a:solidFill>
              <a:latin typeface="Candara" pitchFamily="34" charset="0"/>
            </a:endParaRPr>
          </a:p>
        </p:txBody>
      </p:sp>
      <p:pic>
        <p:nvPicPr>
          <p:cNvPr id="150530" name="Picture 2"/>
          <p:cNvPicPr>
            <a:picLocks noChangeAspect="1" noChangeArrowheads="1"/>
          </p:cNvPicPr>
          <p:nvPr/>
        </p:nvPicPr>
        <p:blipFill>
          <a:blip r:embed="rId3" cstate="print"/>
          <a:srcRect/>
          <a:stretch>
            <a:fillRect/>
          </a:stretch>
        </p:blipFill>
        <p:spPr bwMode="auto">
          <a:xfrm>
            <a:off x="457200" y="1371600"/>
            <a:ext cx="8305800" cy="5029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4770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My Hurricane Feelings Banner</a:t>
            </a:r>
            <a:endParaRPr lang="en-US" sz="3200" b="1" dirty="0">
              <a:solidFill>
                <a:schemeClr val="bg1"/>
              </a:solidFill>
              <a:latin typeface="Candara" pitchFamily="34" charset="0"/>
            </a:endParaRPr>
          </a:p>
        </p:txBody>
      </p:sp>
      <p:pic>
        <p:nvPicPr>
          <p:cNvPr id="6148" name="Picture 4"/>
          <p:cNvPicPr>
            <a:picLocks noChangeAspect="1" noChangeArrowheads="1"/>
          </p:cNvPicPr>
          <p:nvPr/>
        </p:nvPicPr>
        <p:blipFill>
          <a:blip r:embed="rId3" cstate="print"/>
          <a:srcRect/>
          <a:stretch>
            <a:fillRect/>
          </a:stretch>
        </p:blipFill>
        <p:spPr bwMode="auto">
          <a:xfrm>
            <a:off x="1143000" y="1295400"/>
            <a:ext cx="6934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22023" y="228600"/>
            <a:ext cx="8938054" cy="64770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4" name="Rounded Rectangle 3"/>
          <p:cNvSpPr/>
          <p:nvPr/>
        </p:nvSpPr>
        <p:spPr>
          <a:xfrm>
            <a:off x="990600" y="533401"/>
            <a:ext cx="7229475" cy="5334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My New Hurricane Feelings Banner</a:t>
            </a:r>
            <a:endParaRPr lang="en-US" sz="3200" b="1" dirty="0">
              <a:solidFill>
                <a:schemeClr val="bg1"/>
              </a:solidFill>
              <a:latin typeface="Candara" pitchFamily="34" charset="0"/>
            </a:endParaRPr>
          </a:p>
        </p:txBody>
      </p:sp>
      <p:pic>
        <p:nvPicPr>
          <p:cNvPr id="110595" name="Picture 3"/>
          <p:cNvPicPr>
            <a:picLocks noChangeAspect="1" noChangeArrowheads="1"/>
          </p:cNvPicPr>
          <p:nvPr/>
        </p:nvPicPr>
        <p:blipFill>
          <a:blip r:embed="rId3" cstate="print"/>
          <a:srcRect/>
          <a:stretch>
            <a:fillRect/>
          </a:stretch>
        </p:blipFill>
        <p:spPr bwMode="auto">
          <a:xfrm>
            <a:off x="990600" y="1219200"/>
            <a:ext cx="7239000" cy="5334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Rounded Rectangle 2"/>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What Banners Symbolize</a:t>
            </a:r>
            <a:endParaRPr lang="en-US" sz="3200" b="1" dirty="0">
              <a:solidFill>
                <a:schemeClr val="bg1"/>
              </a:solidFill>
              <a:latin typeface="Candara" pitchFamily="34" charset="0"/>
            </a:endParaRPr>
          </a:p>
        </p:txBody>
      </p:sp>
      <p:sp>
        <p:nvSpPr>
          <p:cNvPr id="5" name="TextBox 4"/>
          <p:cNvSpPr txBox="1"/>
          <p:nvPr/>
        </p:nvSpPr>
        <p:spPr>
          <a:xfrm rot="10800000" flipV="1">
            <a:off x="1219200" y="1318483"/>
            <a:ext cx="6629400" cy="1985159"/>
          </a:xfrm>
          <a:prstGeom prst="rect">
            <a:avLst/>
          </a:prstGeom>
          <a:noFill/>
        </p:spPr>
        <p:txBody>
          <a:bodyPr wrap="square" rtlCol="0">
            <a:spAutoFit/>
          </a:bodyPr>
          <a:lstStyle/>
          <a:p>
            <a:r>
              <a:rPr lang="en-US" sz="1500" dirty="0" smtClean="0"/>
              <a:t>Banners have been used for centuries to symbolize and announce who a person is.  For example, a lion in a banner means strength, a cross means Christianity, three fleurs-de-lis symbolize New Orleans, etc.  Now we use flags to symbolize our city, state, and country.  For example, this is the Louisiana State Flag before Hurricane Katrina: During the 19th century it was traditional in Louisiana flags and the state seal for the "pelican in her piety" to have three drops of blood on her chest.</a:t>
            </a:r>
            <a:r>
              <a:rPr lang="en-US" sz="1500" baseline="30000" dirty="0" smtClean="0"/>
              <a:t> </a:t>
            </a:r>
            <a:r>
              <a:rPr lang="en-US" sz="1500" dirty="0" smtClean="0"/>
              <a:t>However, over the years the tradition was forgotten.</a:t>
            </a:r>
            <a:endParaRPr lang="en-US" sz="1500" dirty="0"/>
          </a:p>
        </p:txBody>
      </p:sp>
      <p:pic>
        <p:nvPicPr>
          <p:cNvPr id="6" name="Picture 2" descr="http://www.flagsbay.com/flag/wp-content/uploads/2007/03/louisiana.JPG"/>
          <p:cNvPicPr>
            <a:picLocks noChangeAspect="1" noChangeArrowheads="1"/>
          </p:cNvPicPr>
          <p:nvPr/>
        </p:nvPicPr>
        <p:blipFill>
          <a:blip r:embed="rId3" cstate="print"/>
          <a:srcRect/>
          <a:stretch>
            <a:fillRect/>
          </a:stretch>
        </p:blipFill>
        <p:spPr bwMode="auto">
          <a:xfrm>
            <a:off x="1219200" y="3352800"/>
            <a:ext cx="6781800" cy="3124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AutoShape 4"/>
          <p:cNvSpPr>
            <a:spLocks noChangeArrowheads="1"/>
          </p:cNvSpPr>
          <p:nvPr/>
        </p:nvSpPr>
        <p:spPr bwMode="auto">
          <a:xfrm>
            <a:off x="304800" y="304800"/>
            <a:ext cx="85344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6" name="Rounded Rectangle 5"/>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Abstract</a:t>
            </a:r>
            <a:endParaRPr lang="en-US" sz="3200" b="1" dirty="0">
              <a:solidFill>
                <a:schemeClr val="bg1"/>
              </a:solidFill>
              <a:latin typeface="Candara" pitchFamily="34" charset="0"/>
            </a:endParaRPr>
          </a:p>
        </p:txBody>
      </p:sp>
      <p:sp>
        <p:nvSpPr>
          <p:cNvPr id="7" name="Content Placeholder 2"/>
          <p:cNvSpPr txBox="1">
            <a:spLocks/>
          </p:cNvSpPr>
          <p:nvPr/>
        </p:nvSpPr>
        <p:spPr>
          <a:xfrm>
            <a:off x="457200" y="457200"/>
            <a:ext cx="8229600" cy="6096000"/>
          </a:xfrm>
          <a:prstGeom prst="rect">
            <a:avLst/>
          </a:prstGeom>
          <a:ln>
            <a:noFill/>
          </a:ln>
        </p:spPr>
        <p:txBody>
          <a:bodyPr vert="horz">
            <a:normAutofit fontScale="70000" lnSpcReduction="20000"/>
          </a:bodyPr>
          <a:lstStyle/>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1313"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1313"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700" noProof="0" dirty="0" smtClean="0"/>
          </a:p>
          <a:p>
            <a:pPr marL="0" marR="0" lvl="0" indent="341313"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This workshop format, which was successfully utilized in China one year post Sichuan Earthquake trauma, with appropriate cultural modifications, allows participants to face their anniversary reactions, related psychological sequelae and physical displacement. Via group process, participants are able to find the emotional strength to reattach, form new communities, and begin problem-solving.</a:t>
            </a:r>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600" dirty="0" smtClean="0"/>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600" dirty="0" smtClean="0"/>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600" dirty="0" smtClean="0"/>
          </a:p>
          <a:p>
            <a:pPr marL="0"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1313"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purpose of this paper will be to present the qualitative and quantitative data from the fourth Hurricane Katrina Anniversary Wellness Workshop.  Utilizing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Spielberger’s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State/Trait Anxiety Inventory (STAI), the quantitative data indicated a reduction in State Anxiety as a result of this seven hour intervention experience.  Qualitative data indicated an increase in resiliency and community.  All data are currently archived in the Katrina collection of the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Cabildo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which is a Louisiana State Museum in New Orleans.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1" descr="C:\Users\Natasha\Pictures\New Orleans A river of hope and dreams.jpg"/>
          <p:cNvPicPr>
            <a:picLocks noChangeAspect="1" noChangeArrowheads="1"/>
          </p:cNvPicPr>
          <p:nvPr/>
        </p:nvPicPr>
        <p:blipFill>
          <a:blip r:embed="rId3" cstate="print"/>
          <a:srcRect/>
          <a:stretch>
            <a:fillRect/>
          </a:stretch>
        </p:blipFill>
        <p:spPr bwMode="auto">
          <a:xfrm>
            <a:off x="2819400" y="2743200"/>
            <a:ext cx="3505200" cy="175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Rounded Rectangle 2"/>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Changing Banners</a:t>
            </a:r>
            <a:endParaRPr lang="en-US" sz="3200" b="1" dirty="0">
              <a:solidFill>
                <a:schemeClr val="bg1"/>
              </a:solidFill>
              <a:latin typeface="Candara" pitchFamily="34" charset="0"/>
            </a:endParaRPr>
          </a:p>
        </p:txBody>
      </p:sp>
      <p:sp>
        <p:nvSpPr>
          <p:cNvPr id="4" name="TextBox 3"/>
          <p:cNvSpPr txBox="1"/>
          <p:nvPr/>
        </p:nvSpPr>
        <p:spPr>
          <a:xfrm>
            <a:off x="1143000" y="1447800"/>
            <a:ext cx="6858000" cy="1477328"/>
          </a:xfrm>
          <a:prstGeom prst="rect">
            <a:avLst/>
          </a:prstGeom>
          <a:noFill/>
        </p:spPr>
        <p:txBody>
          <a:bodyPr wrap="square" rtlCol="0">
            <a:spAutoFit/>
          </a:bodyPr>
          <a:lstStyle/>
          <a:p>
            <a:r>
              <a:rPr lang="en-US" dirty="0" smtClean="0"/>
              <a:t>In 2006, after Hurricanes Katrina and Rita, Louisiana resumed the tradition.  The Louisiana State flag now has three drops of blood added to the mother pelican's breast.  Our communities have been forever changed by Hurricanes Katrina and Rita. </a:t>
            </a:r>
            <a:endParaRPr lang="en-US" dirty="0"/>
          </a:p>
        </p:txBody>
      </p:sp>
      <p:pic>
        <p:nvPicPr>
          <p:cNvPr id="5" name="Picture 4" descr="http://www.flagsbay.com/flag/wp-content/uploads/2007/03/louisiana-pelican-flag.png"/>
          <p:cNvPicPr>
            <a:picLocks noChangeAspect="1" noChangeArrowheads="1"/>
          </p:cNvPicPr>
          <p:nvPr/>
        </p:nvPicPr>
        <p:blipFill>
          <a:blip r:embed="rId3" cstate="print"/>
          <a:srcRect/>
          <a:stretch>
            <a:fillRect/>
          </a:stretch>
        </p:blipFill>
        <p:spPr bwMode="auto">
          <a:xfrm>
            <a:off x="1143000" y="3048000"/>
            <a:ext cx="6781800" cy="32194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304800" y="228600"/>
            <a:ext cx="8496300" cy="64008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1066800" y="4572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My New Banner</a:t>
            </a:r>
            <a:endParaRPr lang="en-US" sz="3200" b="1" dirty="0">
              <a:solidFill>
                <a:schemeClr val="bg1"/>
              </a:solidFill>
              <a:latin typeface="Candara" pitchFamily="34" charset="0"/>
            </a:endParaRPr>
          </a:p>
        </p:txBody>
      </p:sp>
      <p:pic>
        <p:nvPicPr>
          <p:cNvPr id="8" name="Picture 7" descr="C:\Users\Natasha\Pictures\Group working on flags.jpg"/>
          <p:cNvPicPr>
            <a:picLocks noChangeAspect="1" noChangeArrowheads="1"/>
          </p:cNvPicPr>
          <p:nvPr/>
        </p:nvPicPr>
        <p:blipFill>
          <a:blip r:embed="rId3" cstate="print">
            <a:lum bright="11000"/>
          </a:blip>
          <a:srcRect/>
          <a:stretch>
            <a:fillRect/>
          </a:stretch>
        </p:blipFill>
        <p:spPr bwMode="auto">
          <a:xfrm>
            <a:off x="1371600" y="3352800"/>
            <a:ext cx="6172200" cy="2971799"/>
          </a:xfrm>
          <a:prstGeom prst="rect">
            <a:avLst/>
          </a:prstGeom>
          <a:noFill/>
        </p:spPr>
      </p:pic>
      <p:sp>
        <p:nvSpPr>
          <p:cNvPr id="9" name="TextBox 8"/>
          <p:cNvSpPr txBox="1"/>
          <p:nvPr/>
        </p:nvSpPr>
        <p:spPr>
          <a:xfrm>
            <a:off x="1143000" y="1371600"/>
            <a:ext cx="6705600" cy="1938992"/>
          </a:xfrm>
          <a:prstGeom prst="rect">
            <a:avLst/>
          </a:prstGeom>
          <a:noFill/>
        </p:spPr>
        <p:txBody>
          <a:bodyPr wrap="square" rtlCol="0">
            <a:spAutoFit/>
          </a:bodyPr>
          <a:lstStyle/>
          <a:p>
            <a:r>
              <a:rPr lang="en-US" sz="2400" dirty="0" smtClean="0"/>
              <a:t>Because of the severity of those events, the state of Louisiana changed its flag to honor them. We invite you now to create your own rendition of a post-Katrina or Post-Rita flag for your community.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14400" y="3810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Our Group Banners</a:t>
            </a:r>
            <a:endParaRPr lang="en-US" sz="3200" b="1" dirty="0">
              <a:solidFill>
                <a:schemeClr val="bg1"/>
              </a:solidFill>
              <a:latin typeface="Candara" pitchFamily="34" charset="0"/>
            </a:endParaRPr>
          </a:p>
        </p:txBody>
      </p:sp>
      <p:pic>
        <p:nvPicPr>
          <p:cNvPr id="6" name="Picture 3" descr="C:\Users\Natasha\Pictures\the DARK truck driver.jpg"/>
          <p:cNvPicPr>
            <a:picLocks noChangeAspect="1" noChangeArrowheads="1"/>
          </p:cNvPicPr>
          <p:nvPr/>
        </p:nvPicPr>
        <p:blipFill>
          <a:blip r:embed="rId3" cstate="print">
            <a:lum bright="20000"/>
          </a:blip>
          <a:srcRect/>
          <a:stretch>
            <a:fillRect/>
          </a:stretch>
        </p:blipFill>
        <p:spPr bwMode="auto">
          <a:xfrm>
            <a:off x="1752600" y="1143000"/>
            <a:ext cx="5486400" cy="2388576"/>
          </a:xfrm>
          <a:prstGeom prst="rect">
            <a:avLst/>
          </a:prstGeom>
          <a:noFill/>
        </p:spPr>
      </p:pic>
      <p:pic>
        <p:nvPicPr>
          <p:cNvPr id="71681" name="Picture 1" descr="G:\HAWW and APA\DSC00012.JPG"/>
          <p:cNvPicPr>
            <a:picLocks noChangeAspect="1" noChangeArrowheads="1"/>
          </p:cNvPicPr>
          <p:nvPr/>
        </p:nvPicPr>
        <p:blipFill>
          <a:blip r:embed="rId4" cstate="print">
            <a:lum bright="20000"/>
          </a:blip>
          <a:srcRect/>
          <a:stretch>
            <a:fillRect/>
          </a:stretch>
        </p:blipFill>
        <p:spPr bwMode="auto">
          <a:xfrm rot="10800000" flipV="1">
            <a:off x="1752600" y="3657600"/>
            <a:ext cx="5486400" cy="273147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9222" name="AutoShape 6" descr="https://mail.google.com/mail/?ui=2&amp;ik=a4630d0b4a&amp;view=att&amp;th=1288034ce807e4a8&amp;attid=0.0.7&amp;disp=emb&amp;zw"/>
          <p:cNvSpPr>
            <a:spLocks noChangeAspect="1" noChangeArrowheads="1"/>
          </p:cNvSpPr>
          <p:nvPr/>
        </p:nvSpPr>
        <p:spPr bwMode="auto">
          <a:xfrm>
            <a:off x="8226425" y="-1646238"/>
            <a:ext cx="4572000" cy="3429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990600" y="3810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Anniversary Symptoms</a:t>
            </a:r>
            <a:endParaRPr lang="en-US" sz="3200" b="1" dirty="0">
              <a:solidFill>
                <a:schemeClr val="bg1"/>
              </a:solidFill>
              <a:latin typeface="Candara" pitchFamily="34" charset="0"/>
            </a:endParaRPr>
          </a:p>
        </p:txBody>
      </p:sp>
      <p:sp>
        <p:nvSpPr>
          <p:cNvPr id="9" name="TextBox 8"/>
          <p:cNvSpPr txBox="1"/>
          <p:nvPr/>
        </p:nvSpPr>
        <p:spPr>
          <a:xfrm>
            <a:off x="5181600" y="1752600"/>
            <a:ext cx="6629400" cy="4308872"/>
          </a:xfrm>
          <a:prstGeom prst="rect">
            <a:avLst/>
          </a:prstGeom>
          <a:noFill/>
        </p:spPr>
        <p:txBody>
          <a:bodyPr wrap="square" rtlCol="0">
            <a:spAutoFit/>
          </a:bodyPr>
          <a:lstStyle/>
          <a:p>
            <a:endParaRPr lang="en-US" sz="800" dirty="0" smtClean="0"/>
          </a:p>
          <a:p>
            <a:pPr>
              <a:buClr>
                <a:srgbClr val="00B050"/>
              </a:buClr>
              <a:buFont typeface="Wingdings" pitchFamily="2" charset="2"/>
              <a:buChar char="§"/>
            </a:pPr>
            <a:r>
              <a:rPr lang="en-US" sz="2400" dirty="0" smtClean="0"/>
              <a:t>Constant Worry</a:t>
            </a:r>
          </a:p>
          <a:p>
            <a:pPr>
              <a:buClr>
                <a:srgbClr val="00B050"/>
              </a:buClr>
            </a:pPr>
            <a:endParaRPr lang="en-US" sz="800" dirty="0" smtClean="0"/>
          </a:p>
          <a:p>
            <a:pPr>
              <a:buClr>
                <a:srgbClr val="00B050"/>
              </a:buClr>
              <a:buFont typeface="Wingdings" pitchFamily="2" charset="2"/>
              <a:buChar char="§"/>
            </a:pPr>
            <a:r>
              <a:rPr lang="en-US" sz="2400" dirty="0" smtClean="0"/>
              <a:t>Irritability</a:t>
            </a:r>
          </a:p>
          <a:p>
            <a:pPr>
              <a:buClr>
                <a:srgbClr val="00B050"/>
              </a:buClr>
            </a:pPr>
            <a:endParaRPr lang="en-US" sz="800" dirty="0" smtClean="0"/>
          </a:p>
          <a:p>
            <a:pPr>
              <a:buClr>
                <a:srgbClr val="00B050"/>
              </a:buClr>
              <a:buFont typeface="Wingdings" pitchFamily="2" charset="2"/>
              <a:buChar char="§"/>
            </a:pPr>
            <a:r>
              <a:rPr lang="en-US" sz="2400" dirty="0" smtClean="0"/>
              <a:t>Tension</a:t>
            </a:r>
          </a:p>
          <a:p>
            <a:pPr>
              <a:buClr>
                <a:srgbClr val="00B050"/>
              </a:buClr>
            </a:pPr>
            <a:endParaRPr lang="en-US" sz="800" dirty="0" smtClean="0"/>
          </a:p>
          <a:p>
            <a:pPr>
              <a:buClr>
                <a:srgbClr val="00B050"/>
              </a:buClr>
              <a:buFont typeface="Wingdings" pitchFamily="2" charset="2"/>
              <a:buChar char="§"/>
            </a:pPr>
            <a:r>
              <a:rPr lang="en-US" sz="2400" dirty="0" smtClean="0"/>
              <a:t>Headaches</a:t>
            </a:r>
          </a:p>
          <a:p>
            <a:pPr>
              <a:buClr>
                <a:srgbClr val="00B050"/>
              </a:buClr>
            </a:pPr>
            <a:endParaRPr lang="en-US" sz="800" dirty="0" smtClean="0"/>
          </a:p>
          <a:p>
            <a:pPr>
              <a:buClr>
                <a:srgbClr val="00B050"/>
              </a:buClr>
              <a:buFont typeface="Wingdings" pitchFamily="2" charset="2"/>
              <a:buChar char="§"/>
            </a:pPr>
            <a:r>
              <a:rPr lang="en-US" sz="2400" dirty="0" smtClean="0"/>
              <a:t>Restlessness</a:t>
            </a:r>
          </a:p>
          <a:p>
            <a:pPr>
              <a:buClr>
                <a:srgbClr val="00B050"/>
              </a:buClr>
            </a:pPr>
            <a:endParaRPr lang="en-US" sz="800" dirty="0" smtClean="0"/>
          </a:p>
          <a:p>
            <a:pPr>
              <a:buClr>
                <a:srgbClr val="00B050"/>
              </a:buClr>
              <a:buFont typeface="Wingdings" pitchFamily="2" charset="2"/>
              <a:buChar char="§"/>
            </a:pPr>
            <a:r>
              <a:rPr lang="en-US" sz="2400" dirty="0" smtClean="0"/>
              <a:t>Sleep disturbance</a:t>
            </a:r>
          </a:p>
          <a:p>
            <a:pPr>
              <a:buClr>
                <a:srgbClr val="00B050"/>
              </a:buClr>
            </a:pPr>
            <a:endParaRPr lang="en-US" sz="800" dirty="0" smtClean="0"/>
          </a:p>
          <a:p>
            <a:pPr>
              <a:buClr>
                <a:srgbClr val="00B050"/>
              </a:buClr>
              <a:buFont typeface="Wingdings" pitchFamily="2" charset="2"/>
              <a:buChar char="§"/>
            </a:pPr>
            <a:r>
              <a:rPr lang="en-US" sz="2400" dirty="0" smtClean="0"/>
              <a:t>Sadness</a:t>
            </a:r>
          </a:p>
          <a:p>
            <a:pPr>
              <a:buClr>
                <a:srgbClr val="00B050"/>
              </a:buClr>
            </a:pPr>
            <a:endParaRPr lang="en-US" sz="800" dirty="0" smtClean="0"/>
          </a:p>
          <a:p>
            <a:pPr>
              <a:buClr>
                <a:srgbClr val="00B050"/>
              </a:buClr>
              <a:buFont typeface="Wingdings" pitchFamily="2" charset="2"/>
              <a:buChar char="§"/>
            </a:pPr>
            <a:r>
              <a:rPr lang="en-US" sz="2400" dirty="0" smtClean="0"/>
              <a:t>Fatigue</a:t>
            </a:r>
          </a:p>
          <a:p>
            <a:endParaRPr lang="en-US" dirty="0"/>
          </a:p>
        </p:txBody>
      </p:sp>
      <p:pic>
        <p:nvPicPr>
          <p:cNvPr id="9220" name="Picture 4"/>
          <p:cNvPicPr>
            <a:picLocks noChangeAspect="1" noChangeArrowheads="1"/>
          </p:cNvPicPr>
          <p:nvPr/>
        </p:nvPicPr>
        <p:blipFill>
          <a:blip r:embed="rId3" cstate="print">
            <a:lum bright="25000" contrast="-2000"/>
          </a:blip>
          <a:srcRect/>
          <a:stretch>
            <a:fillRect/>
          </a:stretch>
        </p:blipFill>
        <p:spPr bwMode="auto">
          <a:xfrm>
            <a:off x="838200" y="1752600"/>
            <a:ext cx="4137462" cy="3886200"/>
          </a:xfrm>
          <a:prstGeom prst="rect">
            <a:avLst/>
          </a:prstGeom>
          <a:noFill/>
          <a:ln w="9525">
            <a:noFill/>
            <a:miter lim="800000"/>
            <a:headEnd/>
            <a:tailEnd/>
          </a:ln>
        </p:spPr>
      </p:pic>
      <p:sp>
        <p:nvSpPr>
          <p:cNvPr id="10" name="TextBox 9"/>
          <p:cNvSpPr txBox="1"/>
          <p:nvPr/>
        </p:nvSpPr>
        <p:spPr>
          <a:xfrm>
            <a:off x="2590800" y="1143000"/>
            <a:ext cx="4038600" cy="553998"/>
          </a:xfrm>
          <a:prstGeom prst="rect">
            <a:avLst/>
          </a:prstGeom>
          <a:noFill/>
        </p:spPr>
        <p:txBody>
          <a:bodyPr wrap="square" rtlCol="0">
            <a:spAutoFit/>
          </a:bodyPr>
          <a:lstStyle/>
          <a:p>
            <a:r>
              <a:rPr lang="en-US" sz="3000" b="1" dirty="0" smtClean="0"/>
              <a:t>Initial Assessment:</a:t>
            </a:r>
          </a:p>
        </p:txBody>
      </p:sp>
      <p:sp>
        <p:nvSpPr>
          <p:cNvPr id="11" name="TextBox 10"/>
          <p:cNvSpPr txBox="1"/>
          <p:nvPr/>
        </p:nvSpPr>
        <p:spPr>
          <a:xfrm>
            <a:off x="838200" y="6019800"/>
            <a:ext cx="3048000" cy="307777"/>
          </a:xfrm>
          <a:prstGeom prst="rect">
            <a:avLst/>
          </a:prstGeom>
          <a:noFill/>
        </p:spPr>
        <p:txBody>
          <a:bodyPr wrap="square" rtlCol="0">
            <a:spAutoFit/>
          </a:bodyPr>
          <a:lstStyle/>
          <a:p>
            <a:r>
              <a:rPr lang="en-US" sz="1400" dirty="0" smtClean="0"/>
              <a:t>(Nemeth, et al., 2010)</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State-Trait Anxiety Inventory</a:t>
            </a:r>
            <a:endParaRPr lang="en-US" sz="3200" b="1" dirty="0">
              <a:solidFill>
                <a:schemeClr val="bg1"/>
              </a:solidFill>
              <a:latin typeface="Candara" pitchFamily="34" charset="0"/>
            </a:endParaRPr>
          </a:p>
        </p:txBody>
      </p:sp>
      <p:sp>
        <p:nvSpPr>
          <p:cNvPr id="6" name="TextBox 5"/>
          <p:cNvSpPr txBox="1"/>
          <p:nvPr/>
        </p:nvSpPr>
        <p:spPr>
          <a:xfrm>
            <a:off x="914400" y="1447800"/>
            <a:ext cx="7620000" cy="5047536"/>
          </a:xfrm>
          <a:prstGeom prst="rect">
            <a:avLst/>
          </a:prstGeom>
          <a:noFill/>
        </p:spPr>
        <p:txBody>
          <a:bodyPr wrap="square" rtlCol="0">
            <a:spAutoFit/>
          </a:bodyPr>
          <a:lstStyle/>
          <a:p>
            <a:r>
              <a:rPr lang="en-US" sz="2800" b="1" dirty="0" smtClean="0"/>
              <a:t>	    Pre and Post Assessment:</a:t>
            </a:r>
          </a:p>
          <a:p>
            <a:endParaRPr lang="en-US" sz="2800" dirty="0" smtClean="0"/>
          </a:p>
          <a:p>
            <a:r>
              <a:rPr lang="en-US" sz="2800" dirty="0" smtClean="0"/>
              <a:t>STAI was completed by 16 participants before and after the 4</a:t>
            </a:r>
            <a:r>
              <a:rPr lang="en-US" sz="2800" baseline="30000" dirty="0" smtClean="0"/>
              <a:t>th</a:t>
            </a:r>
            <a:r>
              <a:rPr lang="en-US" sz="2800" dirty="0" smtClean="0"/>
              <a:t> workshop to gather information related to their state and trait anxiety levels.</a:t>
            </a:r>
          </a:p>
          <a:p>
            <a:endParaRPr lang="en-US" sz="2800" dirty="0" smtClean="0"/>
          </a:p>
          <a:p>
            <a:pPr lvl="1">
              <a:buClr>
                <a:srgbClr val="00B050"/>
              </a:buClr>
              <a:buFont typeface="Wingdings" pitchFamily="2" charset="2"/>
              <a:buChar char="§"/>
            </a:pPr>
            <a:r>
              <a:rPr lang="en-US" sz="2800" b="1" dirty="0" smtClean="0"/>
              <a:t>State </a:t>
            </a:r>
            <a:r>
              <a:rPr lang="en-US" sz="2800" dirty="0" smtClean="0"/>
              <a:t>– individual’s current anxiety </a:t>
            </a:r>
          </a:p>
          <a:p>
            <a:pPr lvl="1">
              <a:buClr>
                <a:srgbClr val="00B050"/>
              </a:buClr>
              <a:buFont typeface="Wingdings" pitchFamily="2" charset="2"/>
              <a:buChar char="§"/>
            </a:pPr>
            <a:r>
              <a:rPr lang="en-US" sz="2800" b="1" dirty="0" smtClean="0"/>
              <a:t>Trait </a:t>
            </a:r>
            <a:r>
              <a:rPr lang="en-US" sz="2800" dirty="0" smtClean="0"/>
              <a:t>- individual's typical anxiety</a:t>
            </a:r>
          </a:p>
          <a:p>
            <a:pPr>
              <a:buClr>
                <a:srgbClr val="00B050"/>
              </a:buClr>
            </a:pPr>
            <a:endParaRPr lang="en-US" sz="1400" dirty="0" smtClean="0"/>
          </a:p>
          <a:p>
            <a:endParaRPr lang="en-US" sz="1400" dirty="0" smtClean="0"/>
          </a:p>
          <a:p>
            <a:endParaRPr lang="en-US" sz="1400" dirty="0" smtClean="0"/>
          </a:p>
          <a:p>
            <a:endParaRPr lang="en-US" sz="1400" dirty="0" smtClean="0"/>
          </a:p>
          <a:p>
            <a:r>
              <a:rPr lang="en-US" sz="1400" dirty="0" smtClean="0"/>
              <a:t>(</a:t>
            </a:r>
            <a:r>
              <a:rPr lang="en-US" sz="1400" dirty="0" err="1" smtClean="0"/>
              <a:t>Spielberger</a:t>
            </a:r>
            <a:r>
              <a:rPr lang="en-US" sz="1400" dirty="0" smtClean="0"/>
              <a:t>, C., 1977) </a:t>
            </a:r>
            <a:endParaRPr lang="en-US" sz="25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Hypotheses</a:t>
            </a:r>
            <a:endParaRPr lang="en-US" sz="3200" b="1" dirty="0">
              <a:solidFill>
                <a:schemeClr val="bg1"/>
              </a:solidFill>
              <a:latin typeface="Candara" pitchFamily="34" charset="0"/>
            </a:endParaRPr>
          </a:p>
        </p:txBody>
      </p:sp>
      <p:sp>
        <p:nvSpPr>
          <p:cNvPr id="6" name="TextBox 5"/>
          <p:cNvSpPr txBox="1"/>
          <p:nvPr/>
        </p:nvSpPr>
        <p:spPr>
          <a:xfrm>
            <a:off x="1219200" y="1981200"/>
            <a:ext cx="6705600" cy="3970318"/>
          </a:xfrm>
          <a:prstGeom prst="rect">
            <a:avLst/>
          </a:prstGeom>
          <a:noFill/>
        </p:spPr>
        <p:txBody>
          <a:bodyPr wrap="square" rtlCol="0">
            <a:spAutoFit/>
          </a:bodyPr>
          <a:lstStyle/>
          <a:p>
            <a:pPr marL="236538" indent="-236538">
              <a:buClr>
                <a:srgbClr val="00B050"/>
              </a:buClr>
              <a:buFont typeface="Wingdings" pitchFamily="2" charset="2"/>
              <a:buChar char="§"/>
            </a:pPr>
            <a:r>
              <a:rPr lang="en-US" sz="2800" dirty="0" smtClean="0"/>
              <a:t>Participants would report a significant reduction in anxiety following the workshop as measured by </a:t>
            </a:r>
            <a:r>
              <a:rPr lang="en-US" sz="2800" b="1" dirty="0" smtClean="0"/>
              <a:t>State</a:t>
            </a:r>
            <a:r>
              <a:rPr lang="en-US" sz="2800" dirty="0" smtClean="0"/>
              <a:t> questions</a:t>
            </a:r>
          </a:p>
          <a:p>
            <a:pPr marL="236538" indent="-236538">
              <a:buClr>
                <a:srgbClr val="00B050"/>
              </a:buClr>
              <a:buFont typeface="Wingdings" pitchFamily="2" charset="2"/>
              <a:buChar char="§"/>
            </a:pPr>
            <a:endParaRPr lang="en-US" sz="2800" dirty="0" smtClean="0"/>
          </a:p>
          <a:p>
            <a:pPr marL="236538" indent="-236538">
              <a:buClr>
                <a:srgbClr val="00B050"/>
              </a:buClr>
              <a:buFont typeface="Wingdings" pitchFamily="2" charset="2"/>
              <a:buChar char="§"/>
            </a:pPr>
            <a:r>
              <a:rPr lang="en-US" sz="2800" dirty="0" smtClean="0"/>
              <a:t>Participants would report no significant reduction in anxiety following the workshop as measured by </a:t>
            </a:r>
            <a:r>
              <a:rPr lang="en-US" sz="2800" b="1" dirty="0" smtClean="0"/>
              <a:t>Trait </a:t>
            </a:r>
            <a:r>
              <a:rPr lang="en-US" sz="2800" dirty="0" smtClean="0"/>
              <a:t>questions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Analyses</a:t>
            </a:r>
            <a:endParaRPr lang="en-US" sz="3200" b="1" dirty="0">
              <a:solidFill>
                <a:schemeClr val="bg1"/>
              </a:solidFill>
              <a:latin typeface="Candara" pitchFamily="34" charset="0"/>
            </a:endParaRPr>
          </a:p>
        </p:txBody>
      </p:sp>
      <p:sp>
        <p:nvSpPr>
          <p:cNvPr id="6" name="TextBox 5"/>
          <p:cNvSpPr txBox="1"/>
          <p:nvPr/>
        </p:nvSpPr>
        <p:spPr>
          <a:xfrm>
            <a:off x="685800" y="4343400"/>
            <a:ext cx="7543800" cy="2308324"/>
          </a:xfrm>
          <a:prstGeom prst="rect">
            <a:avLst/>
          </a:prstGeom>
          <a:noFill/>
        </p:spPr>
        <p:txBody>
          <a:bodyPr wrap="square" rtlCol="0">
            <a:spAutoFit/>
          </a:bodyPr>
          <a:lstStyle/>
          <a:p>
            <a:pPr marL="236538" indent="-236538">
              <a:buClr>
                <a:srgbClr val="00B050"/>
              </a:buClr>
              <a:buFont typeface="Wingdings" pitchFamily="2" charset="2"/>
              <a:buChar char="§"/>
            </a:pPr>
            <a:r>
              <a:rPr lang="en-US" sz="2400" dirty="0" smtClean="0"/>
              <a:t>Reductions in State and Trait anxiety scores were each assessed with a separate repeated measure ANOVA</a:t>
            </a:r>
          </a:p>
          <a:p>
            <a:pPr marL="236538" indent="-236538">
              <a:buClr>
                <a:srgbClr val="00B050"/>
              </a:buClr>
            </a:pPr>
            <a:endParaRPr lang="en-US" sz="2400" dirty="0" smtClean="0"/>
          </a:p>
          <a:p>
            <a:pPr marL="236538" indent="-236538">
              <a:buClr>
                <a:srgbClr val="00B050"/>
              </a:buClr>
              <a:buFont typeface="Wingdings" pitchFamily="2" charset="2"/>
              <a:buChar char="§"/>
            </a:pPr>
            <a:r>
              <a:rPr lang="en-US" sz="2400" dirty="0" smtClean="0"/>
              <a:t>Alpha was .025</a:t>
            </a:r>
          </a:p>
          <a:p>
            <a:pPr marL="236538" indent="-236538">
              <a:buClr>
                <a:srgbClr val="00B050"/>
              </a:buClr>
            </a:pPr>
            <a:endParaRPr lang="en-US" sz="2400" dirty="0" smtClean="0"/>
          </a:p>
        </p:txBody>
      </p:sp>
      <p:pic>
        <p:nvPicPr>
          <p:cNvPr id="8" name="Picture 1" descr="C:\Users\Natasha\Pictures\New Orleans A river of hope and dreams.jpg"/>
          <p:cNvPicPr>
            <a:picLocks noChangeAspect="1" noChangeArrowheads="1"/>
          </p:cNvPicPr>
          <p:nvPr/>
        </p:nvPicPr>
        <p:blipFill>
          <a:blip r:embed="rId3" cstate="print"/>
          <a:srcRect/>
          <a:stretch>
            <a:fillRect/>
          </a:stretch>
        </p:blipFill>
        <p:spPr bwMode="auto">
          <a:xfrm>
            <a:off x="1524000" y="1447800"/>
            <a:ext cx="6172200" cy="2667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State Analysis</a:t>
            </a:r>
            <a:endParaRPr lang="en-US" sz="3200" b="1" dirty="0">
              <a:solidFill>
                <a:schemeClr val="bg1"/>
              </a:solidFill>
              <a:latin typeface="Candara" pitchFamily="34" charset="0"/>
            </a:endParaRPr>
          </a:p>
        </p:txBody>
      </p:sp>
      <p:graphicFrame>
        <p:nvGraphicFramePr>
          <p:cNvPr id="6" name="Chart 5"/>
          <p:cNvGraphicFramePr/>
          <p:nvPr/>
        </p:nvGraphicFramePr>
        <p:xfrm>
          <a:off x="1066800" y="1371600"/>
          <a:ext cx="4419600"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1219200" y="4130040"/>
          <a:ext cx="4038600" cy="242316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562600" y="2743200"/>
            <a:ext cx="2590800" cy="2462213"/>
          </a:xfrm>
          <a:prstGeom prst="rect">
            <a:avLst/>
          </a:prstGeom>
          <a:noFill/>
        </p:spPr>
        <p:txBody>
          <a:bodyPr wrap="square" rtlCol="0">
            <a:spAutoFit/>
          </a:bodyPr>
          <a:lstStyle/>
          <a:p>
            <a:r>
              <a:rPr lang="en-US" sz="1400" dirty="0" smtClean="0"/>
              <a:t>Reduction by 6.4 points was significant</a:t>
            </a:r>
          </a:p>
          <a:p>
            <a:endParaRPr lang="en-US" sz="1400" dirty="0" smtClean="0"/>
          </a:p>
          <a:p>
            <a:r>
              <a:rPr lang="en-US" sz="1400" dirty="0" smtClean="0"/>
              <a:t>[F(1,15) = 15.59, p &lt; .001]</a:t>
            </a:r>
          </a:p>
          <a:p>
            <a:endParaRPr lang="en-US" sz="1400" dirty="0" smtClean="0"/>
          </a:p>
          <a:p>
            <a:r>
              <a:rPr lang="en-US" sz="1400" dirty="0" smtClean="0"/>
              <a:t>Confirms hypothesis that post-workshop state measures would significantly change from pre-workshop state measures </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Trait Analysis</a:t>
            </a:r>
            <a:endParaRPr lang="en-US" sz="3200" b="1" dirty="0">
              <a:solidFill>
                <a:schemeClr val="bg1"/>
              </a:solidFill>
              <a:latin typeface="Candara" pitchFamily="34" charset="0"/>
            </a:endParaRPr>
          </a:p>
        </p:txBody>
      </p:sp>
      <p:graphicFrame>
        <p:nvGraphicFramePr>
          <p:cNvPr id="6" name="Chart 5"/>
          <p:cNvGraphicFramePr/>
          <p:nvPr/>
        </p:nvGraphicFramePr>
        <p:xfrm>
          <a:off x="990600" y="1371600"/>
          <a:ext cx="43180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1066800" y="4038600"/>
          <a:ext cx="39370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638800" y="2514600"/>
            <a:ext cx="2590800" cy="2462213"/>
          </a:xfrm>
          <a:prstGeom prst="rect">
            <a:avLst/>
          </a:prstGeom>
          <a:noFill/>
        </p:spPr>
        <p:txBody>
          <a:bodyPr wrap="square" rtlCol="0">
            <a:spAutoFit/>
          </a:bodyPr>
          <a:lstStyle/>
          <a:p>
            <a:r>
              <a:rPr lang="en-US" sz="1400" dirty="0" smtClean="0"/>
              <a:t>Reduction by 3.6 points was not significant </a:t>
            </a:r>
          </a:p>
          <a:p>
            <a:endParaRPr lang="en-US" sz="1400" dirty="0" smtClean="0"/>
          </a:p>
          <a:p>
            <a:r>
              <a:rPr lang="en-US" sz="1400" dirty="0" smtClean="0"/>
              <a:t>[F(1,15)  = 2.30, p = .150]</a:t>
            </a:r>
          </a:p>
          <a:p>
            <a:endParaRPr lang="en-US" sz="1400" dirty="0" smtClean="0"/>
          </a:p>
          <a:p>
            <a:r>
              <a:rPr lang="en-US" sz="1400" dirty="0" smtClean="0"/>
              <a:t>Confirms hypothesis that post-workshop trait measures would not significantly change from pre-workshop trait measures</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Qualitative Movement</a:t>
            </a:r>
            <a:endParaRPr lang="en-US" sz="3200" b="1" dirty="0">
              <a:solidFill>
                <a:schemeClr val="bg1"/>
              </a:solidFill>
              <a:latin typeface="Candara" pitchFamily="34" charset="0"/>
            </a:endParaRPr>
          </a:p>
        </p:txBody>
      </p:sp>
      <p:sp>
        <p:nvSpPr>
          <p:cNvPr id="6" name="TextBox 5"/>
          <p:cNvSpPr txBox="1"/>
          <p:nvPr/>
        </p:nvSpPr>
        <p:spPr>
          <a:xfrm>
            <a:off x="1219200" y="2057400"/>
            <a:ext cx="6934200" cy="3170099"/>
          </a:xfrm>
          <a:prstGeom prst="rect">
            <a:avLst/>
          </a:prstGeom>
          <a:noFill/>
        </p:spPr>
        <p:txBody>
          <a:bodyPr wrap="square" rtlCol="0">
            <a:spAutoFit/>
          </a:bodyPr>
          <a:lstStyle/>
          <a:p>
            <a:pPr>
              <a:buClr>
                <a:srgbClr val="00B050"/>
              </a:buClr>
              <a:buFont typeface="Wingdings" pitchFamily="2" charset="2"/>
              <a:buChar char="§"/>
            </a:pPr>
            <a:r>
              <a:rPr lang="en-US" sz="2500" dirty="0" smtClean="0"/>
              <a:t>  From isolation to connection</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From wary hostility to cooperation</a:t>
            </a:r>
          </a:p>
          <a:p>
            <a:pPr>
              <a:buClr>
                <a:srgbClr val="00B050"/>
              </a:buClr>
              <a:buFont typeface="Wingdings" pitchFamily="2" charset="2"/>
              <a:buChar char="§"/>
            </a:pPr>
            <a:endParaRPr lang="en-US" sz="2500" dirty="0" smtClean="0"/>
          </a:p>
          <a:p>
            <a:pPr>
              <a:buClr>
                <a:srgbClr val="00B050"/>
              </a:buClr>
              <a:buFont typeface="Wingdings" pitchFamily="2" charset="2"/>
              <a:buChar char="§"/>
            </a:pPr>
            <a:r>
              <a:rPr lang="en-US" sz="2500" dirty="0" smtClean="0"/>
              <a:t>  From victimization to empowerment</a:t>
            </a:r>
          </a:p>
          <a:p>
            <a:pPr>
              <a:buClr>
                <a:srgbClr val="00B050"/>
              </a:buClr>
              <a:buFont typeface="Wingdings" pitchFamily="2" charset="2"/>
              <a:buChar char="§"/>
            </a:pPr>
            <a:endParaRPr lang="en-US" sz="2500" dirty="0" smtClean="0"/>
          </a:p>
          <a:p>
            <a:pPr marL="285750" indent="-285750">
              <a:buClr>
                <a:srgbClr val="00B050"/>
              </a:buClr>
              <a:buFont typeface="Wingdings" pitchFamily="2" charset="2"/>
              <a:buChar char="§"/>
            </a:pPr>
            <a:r>
              <a:rPr lang="en-US" sz="2500" dirty="0" smtClean="0"/>
              <a:t>Affirmation of the viability of group process as a healing force</a:t>
            </a:r>
            <a:endParaRPr lang="en-US" sz="2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457200" y="304800"/>
            <a:ext cx="82677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609600" y="1600200"/>
            <a:ext cx="8229600" cy="4800600"/>
          </a:xfrm>
        </p:spPr>
        <p:txBody>
          <a:bodyPr>
            <a:normAutofit fontScale="55000" lnSpcReduction="20000"/>
          </a:bodyPr>
          <a:lstStyle/>
          <a:p>
            <a:pPr>
              <a:lnSpc>
                <a:spcPct val="170000"/>
              </a:lnSpc>
              <a:spcBef>
                <a:spcPts val="0"/>
              </a:spcBef>
              <a:buNone/>
            </a:pPr>
            <a:endParaRPr lang="en-US" dirty="0" smtClean="0"/>
          </a:p>
          <a:p>
            <a:pPr>
              <a:lnSpc>
                <a:spcPct val="170000"/>
              </a:lnSpc>
              <a:spcBef>
                <a:spcPts val="0"/>
              </a:spcBef>
              <a:buClr>
                <a:srgbClr val="00B050"/>
              </a:buClr>
              <a:buSzPct val="155000"/>
              <a:buFont typeface="Wingdings" pitchFamily="2" charset="2"/>
              <a:buChar char="§"/>
            </a:pPr>
            <a:r>
              <a:rPr lang="en-US" sz="3100" dirty="0" smtClean="0"/>
              <a:t>The World Council for Psychotherapy (WCP)</a:t>
            </a:r>
          </a:p>
          <a:p>
            <a:pPr>
              <a:lnSpc>
                <a:spcPct val="170000"/>
              </a:lnSpc>
              <a:spcBef>
                <a:spcPts val="0"/>
              </a:spcBef>
              <a:buClr>
                <a:srgbClr val="00B050"/>
              </a:buClr>
              <a:buSzPct val="155000"/>
              <a:buFont typeface="Wingdings" pitchFamily="2" charset="2"/>
              <a:buChar char="§"/>
            </a:pPr>
            <a:r>
              <a:rPr lang="en-US" sz="3100" dirty="0" smtClean="0"/>
              <a:t>The Louisiana Spirit Hurricane Recovery Organization of the State of Louisiana Department of Health and Hospitals (DHH)</a:t>
            </a:r>
          </a:p>
          <a:p>
            <a:pPr>
              <a:lnSpc>
                <a:spcPct val="170000"/>
              </a:lnSpc>
              <a:spcBef>
                <a:spcPts val="0"/>
              </a:spcBef>
              <a:buClr>
                <a:srgbClr val="00B050"/>
              </a:buClr>
              <a:buSzPct val="155000"/>
              <a:buFont typeface="Wingdings" pitchFamily="2" charset="2"/>
              <a:buChar char="§"/>
            </a:pPr>
            <a:r>
              <a:rPr lang="en-US" sz="3100" dirty="0" smtClean="0"/>
              <a:t>The Louisiana Group Psychotherapy Society (LGPS)</a:t>
            </a:r>
          </a:p>
          <a:p>
            <a:pPr>
              <a:lnSpc>
                <a:spcPct val="170000"/>
              </a:lnSpc>
              <a:spcBef>
                <a:spcPts val="0"/>
              </a:spcBef>
              <a:buClr>
                <a:srgbClr val="00B050"/>
              </a:buClr>
              <a:buSzPct val="155000"/>
              <a:buFont typeface="Wingdings" pitchFamily="2" charset="2"/>
              <a:buChar char="§"/>
            </a:pPr>
            <a:r>
              <a:rPr lang="en-US" sz="3100" dirty="0" smtClean="0"/>
              <a:t>The Louisiana Psychological Association (LPA)</a:t>
            </a:r>
          </a:p>
          <a:p>
            <a:pPr>
              <a:lnSpc>
                <a:spcPct val="170000"/>
              </a:lnSpc>
              <a:spcBef>
                <a:spcPts val="0"/>
              </a:spcBef>
              <a:buClr>
                <a:srgbClr val="00B050"/>
              </a:buClr>
              <a:buSzPct val="155000"/>
              <a:buFont typeface="Wingdings" pitchFamily="2" charset="2"/>
              <a:buChar char="§"/>
            </a:pPr>
            <a:r>
              <a:rPr lang="en-US" sz="3100" dirty="0" smtClean="0"/>
              <a:t>The Baton Rouge Area Society of Psychologists (BRASP)</a:t>
            </a:r>
          </a:p>
          <a:p>
            <a:pPr>
              <a:lnSpc>
                <a:spcPct val="170000"/>
              </a:lnSpc>
              <a:spcBef>
                <a:spcPts val="0"/>
              </a:spcBef>
              <a:buClr>
                <a:srgbClr val="00B050"/>
              </a:buClr>
              <a:buSzPct val="155000"/>
              <a:buFont typeface="Wingdings" pitchFamily="2" charset="2"/>
              <a:buChar char="§"/>
            </a:pPr>
            <a:r>
              <a:rPr lang="en-US" sz="3100" dirty="0" smtClean="0"/>
              <a:t>The Baton Rouge General Medical Center</a:t>
            </a:r>
          </a:p>
          <a:p>
            <a:pPr>
              <a:lnSpc>
                <a:spcPct val="170000"/>
              </a:lnSpc>
              <a:spcBef>
                <a:spcPts val="0"/>
              </a:spcBef>
              <a:buClr>
                <a:srgbClr val="00B050"/>
              </a:buClr>
              <a:buSzPct val="155000"/>
              <a:buFont typeface="Wingdings" pitchFamily="2" charset="2"/>
              <a:buChar char="§"/>
            </a:pPr>
            <a:r>
              <a:rPr lang="en-US" sz="3100" dirty="0" smtClean="0"/>
              <a:t>The Chapel on the Campus (Louisiana State University)</a:t>
            </a:r>
          </a:p>
          <a:p>
            <a:pPr>
              <a:lnSpc>
                <a:spcPct val="170000"/>
              </a:lnSpc>
              <a:spcBef>
                <a:spcPts val="0"/>
              </a:spcBef>
              <a:buClr>
                <a:srgbClr val="00B050"/>
              </a:buClr>
              <a:buSzPct val="155000"/>
              <a:buFont typeface="Wingdings" pitchFamily="2" charset="2"/>
              <a:buChar char="§"/>
            </a:pPr>
            <a:r>
              <a:rPr lang="en-US" sz="3100" dirty="0" smtClean="0"/>
              <a:t>The Catholic Community Services of Baton Rouge</a:t>
            </a:r>
          </a:p>
          <a:p>
            <a:pPr>
              <a:lnSpc>
                <a:spcPct val="170000"/>
              </a:lnSpc>
              <a:spcBef>
                <a:spcPts val="0"/>
              </a:spcBef>
              <a:buClr>
                <a:srgbClr val="00B050"/>
              </a:buClr>
              <a:buSzPct val="155000"/>
              <a:buFont typeface="Wingdings" pitchFamily="2" charset="2"/>
              <a:buChar char="§"/>
            </a:pPr>
            <a:r>
              <a:rPr lang="en-US" sz="3100" dirty="0" smtClean="0"/>
              <a:t>Staff at The Neuropsychology Center of Louisiana (NCLA)</a:t>
            </a:r>
            <a:endParaRPr lang="en-US" sz="3100" dirty="0"/>
          </a:p>
        </p:txBody>
      </p:sp>
      <p:sp>
        <p:nvSpPr>
          <p:cNvPr id="4" name="Rounded Rectangle 3"/>
          <p:cNvSpPr/>
          <p:nvPr/>
        </p:nvSpPr>
        <p:spPr>
          <a:xfrm>
            <a:off x="838200" y="685800"/>
            <a:ext cx="7381875" cy="7053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Sponsoring Organizations</a:t>
            </a:r>
            <a:endParaRPr lang="en-US" sz="3100" b="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304800" y="228600"/>
            <a:ext cx="85344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a:t>
            </a:r>
            <a:endParaRPr lang="en-US" sz="3200" b="1" dirty="0">
              <a:solidFill>
                <a:schemeClr val="bg1"/>
              </a:solidFill>
              <a:latin typeface="Candara" pitchFamily="34" charset="0"/>
            </a:endParaRPr>
          </a:p>
        </p:txBody>
      </p:sp>
      <p:sp>
        <p:nvSpPr>
          <p:cNvPr id="6" name="TextBox 5"/>
          <p:cNvSpPr txBox="1"/>
          <p:nvPr/>
        </p:nvSpPr>
        <p:spPr>
          <a:xfrm>
            <a:off x="914400" y="1371600"/>
            <a:ext cx="7848600" cy="5078313"/>
          </a:xfrm>
          <a:prstGeom prst="rect">
            <a:avLst/>
          </a:prstGeom>
          <a:noFill/>
        </p:spPr>
        <p:txBody>
          <a:bodyPr wrap="square" rtlCol="0">
            <a:spAutoFit/>
          </a:bodyPr>
          <a:lstStyle/>
          <a:p>
            <a:r>
              <a:rPr lang="en-US" sz="2600" b="1" dirty="0" smtClean="0"/>
              <a:t>  The Container – Contained Model allowed</a:t>
            </a:r>
            <a:r>
              <a:rPr lang="en-US" sz="2600" b="1" dirty="0" smtClean="0"/>
              <a:t>:</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pPr marL="400050">
              <a:buClr>
                <a:srgbClr val="00B050"/>
              </a:buClr>
              <a:buFont typeface="Wingdings" pitchFamily="2" charset="2"/>
              <a:buChar char="§"/>
            </a:pPr>
            <a:r>
              <a:rPr lang="en-US" sz="2200" dirty="0" smtClean="0"/>
              <a:t>  A cognitive container (structure)</a:t>
            </a:r>
            <a:endParaRPr lang="en-US" sz="2200" b="1" dirty="0" smtClean="0"/>
          </a:p>
          <a:p>
            <a:pPr marL="685800" indent="-285750">
              <a:buClr>
                <a:srgbClr val="00B050"/>
              </a:buClr>
              <a:buFont typeface="Wingdings" pitchFamily="2" charset="2"/>
              <a:buChar char="§"/>
            </a:pPr>
            <a:endParaRPr lang="en-US" sz="1000" dirty="0" smtClean="0"/>
          </a:p>
          <a:p>
            <a:pPr marL="685800" indent="-285750">
              <a:buClr>
                <a:srgbClr val="00B050"/>
              </a:buClr>
              <a:buFont typeface="Wingdings" pitchFamily="2" charset="2"/>
              <a:buChar char="§"/>
            </a:pPr>
            <a:r>
              <a:rPr lang="en-US" sz="2200" dirty="0" smtClean="0"/>
              <a:t>An affective freedom of expression in a contained (safe) </a:t>
            </a:r>
            <a:r>
              <a:rPr lang="en-US" sz="2200" dirty="0" smtClean="0"/>
              <a:t>environment</a:t>
            </a:r>
            <a:endParaRPr lang="en-US" sz="1400" dirty="0" smtClean="0"/>
          </a:p>
          <a:p>
            <a:pPr marL="457200" indent="-346075"/>
            <a:endParaRPr lang="en-US" sz="1400" dirty="0" smtClean="0"/>
          </a:p>
          <a:p>
            <a:pPr marL="457200" indent="-346075"/>
            <a:endParaRPr lang="en-US" sz="1400" dirty="0" smtClean="0"/>
          </a:p>
          <a:p>
            <a:pPr marL="457200" indent="-346075"/>
            <a:r>
              <a:rPr lang="en-US" sz="1400" dirty="0" smtClean="0"/>
              <a:t>(Billow, 2003)</a:t>
            </a:r>
            <a:endParaRPr lang="en-US" sz="1400" dirty="0"/>
          </a:p>
        </p:txBody>
      </p:sp>
      <p:pic>
        <p:nvPicPr>
          <p:cNvPr id="7" name="Picture 1"/>
          <p:cNvPicPr>
            <a:picLocks noChangeAspect="1" noChangeArrowheads="1"/>
          </p:cNvPicPr>
          <p:nvPr/>
        </p:nvPicPr>
        <p:blipFill>
          <a:blip r:embed="rId3" cstate="print">
            <a:lum bright="34000" contrast="32000"/>
          </a:blip>
          <a:srcRect/>
          <a:stretch>
            <a:fillRect/>
          </a:stretch>
        </p:blipFill>
        <p:spPr bwMode="auto">
          <a:xfrm>
            <a:off x="1447800" y="1905000"/>
            <a:ext cx="6324600" cy="251752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 Cont’d.</a:t>
            </a:r>
            <a:endParaRPr lang="en-US" sz="3200" b="1" dirty="0">
              <a:solidFill>
                <a:schemeClr val="bg1"/>
              </a:solidFill>
              <a:latin typeface="Candara" pitchFamily="34" charset="0"/>
            </a:endParaRPr>
          </a:p>
        </p:txBody>
      </p:sp>
      <p:sp>
        <p:nvSpPr>
          <p:cNvPr id="7" name="TextBox 6"/>
          <p:cNvSpPr txBox="1"/>
          <p:nvPr/>
        </p:nvSpPr>
        <p:spPr>
          <a:xfrm>
            <a:off x="457200" y="1447800"/>
            <a:ext cx="6934200" cy="4493538"/>
          </a:xfrm>
          <a:prstGeom prst="rect">
            <a:avLst/>
          </a:prstGeom>
          <a:noFill/>
        </p:spPr>
        <p:txBody>
          <a:bodyPr wrap="square" rtlCol="0">
            <a:spAutoFit/>
          </a:bodyPr>
          <a:lstStyle/>
          <a:p>
            <a:r>
              <a:rPr lang="en-US" sz="2600" b="1" dirty="0" smtClean="0"/>
              <a:t>    Creative Group Process for:</a:t>
            </a:r>
          </a:p>
          <a:p>
            <a:endParaRPr lang="en-US" sz="2600" dirty="0" smtClean="0"/>
          </a:p>
          <a:p>
            <a:pPr marL="400050">
              <a:buClr>
                <a:srgbClr val="00B050"/>
              </a:buClr>
              <a:buFont typeface="Wingdings" pitchFamily="2" charset="2"/>
              <a:buChar char="§"/>
            </a:pPr>
            <a:r>
              <a:rPr lang="en-US" sz="2600" dirty="0" smtClean="0"/>
              <a:t>  Feeling</a:t>
            </a:r>
          </a:p>
          <a:p>
            <a:pPr marL="400050">
              <a:buClr>
                <a:srgbClr val="00B050"/>
              </a:buClr>
              <a:buFont typeface="Wingdings" pitchFamily="2" charset="2"/>
              <a:buChar char="§"/>
            </a:pPr>
            <a:endParaRPr lang="en-US" sz="2600" dirty="0" smtClean="0"/>
          </a:p>
          <a:p>
            <a:pPr marL="400050">
              <a:buClr>
                <a:srgbClr val="00B050"/>
              </a:buClr>
              <a:buFont typeface="Wingdings" pitchFamily="2" charset="2"/>
              <a:buChar char="§"/>
            </a:pPr>
            <a:r>
              <a:rPr lang="en-US" sz="2600" dirty="0" smtClean="0"/>
              <a:t>  </a:t>
            </a:r>
            <a:r>
              <a:rPr lang="en-US" sz="2600" dirty="0" smtClean="0"/>
              <a:t>Thinking</a:t>
            </a:r>
            <a:endParaRPr lang="en-US" sz="2600" dirty="0" smtClean="0"/>
          </a:p>
          <a:p>
            <a:pPr marL="400050">
              <a:buClr>
                <a:srgbClr val="00B050"/>
              </a:buClr>
              <a:buFont typeface="Wingdings" pitchFamily="2" charset="2"/>
              <a:buChar char="§"/>
            </a:pPr>
            <a:endParaRPr lang="en-US" sz="2600" dirty="0" smtClean="0"/>
          </a:p>
          <a:p>
            <a:pPr marL="400050">
              <a:buClr>
                <a:srgbClr val="00B050"/>
              </a:buClr>
              <a:buFont typeface="Wingdings" pitchFamily="2" charset="2"/>
              <a:buChar char="§"/>
            </a:pPr>
            <a:r>
              <a:rPr lang="en-US" sz="2600" dirty="0" smtClean="0"/>
              <a:t>  Practicing</a:t>
            </a:r>
          </a:p>
          <a:p>
            <a:pPr marL="400050">
              <a:buClr>
                <a:srgbClr val="00B050"/>
              </a:buClr>
            </a:pPr>
            <a:endParaRPr lang="en-US" sz="2600" dirty="0" smtClean="0"/>
          </a:p>
          <a:p>
            <a:pPr marL="400050">
              <a:buClr>
                <a:srgbClr val="00B050"/>
              </a:buClr>
              <a:buFont typeface="Wingdings" pitchFamily="2" charset="2"/>
              <a:buChar char="§"/>
            </a:pPr>
            <a:r>
              <a:rPr lang="en-US" sz="2600" dirty="0" smtClean="0"/>
              <a:t>  </a:t>
            </a:r>
            <a:r>
              <a:rPr lang="en-US" sz="2600" dirty="0" smtClean="0"/>
              <a:t>Relating</a:t>
            </a:r>
          </a:p>
          <a:p>
            <a:pPr marL="400050">
              <a:buClr>
                <a:srgbClr val="00B050"/>
              </a:buClr>
            </a:pPr>
            <a:endParaRPr lang="en-US" sz="2600" dirty="0" smtClean="0"/>
          </a:p>
          <a:p>
            <a:pPr marL="400050">
              <a:buClr>
                <a:srgbClr val="00B050"/>
              </a:buClr>
              <a:buFont typeface="Wingdings" pitchFamily="2" charset="2"/>
              <a:buChar char="§"/>
            </a:pPr>
            <a:r>
              <a:rPr lang="en-US" sz="2600" dirty="0" smtClean="0"/>
              <a:t> </a:t>
            </a:r>
            <a:r>
              <a:rPr lang="en-US" sz="2600" dirty="0" smtClean="0"/>
              <a:t> </a:t>
            </a:r>
            <a:r>
              <a:rPr lang="en-US" sz="2600" dirty="0" smtClean="0"/>
              <a:t>Doing</a:t>
            </a:r>
            <a:r>
              <a:rPr lang="en-US" sz="2600" dirty="0" smtClean="0"/>
              <a:t>	</a:t>
            </a:r>
            <a:endParaRPr lang="en-US" sz="2600" dirty="0"/>
          </a:p>
        </p:txBody>
      </p:sp>
      <p:pic>
        <p:nvPicPr>
          <p:cNvPr id="7170" name="Picture 2" descr="G:\Katrina Flags and Pics\We made it Katrina.jpg"/>
          <p:cNvPicPr>
            <a:picLocks noChangeAspect="1" noChangeArrowheads="1"/>
          </p:cNvPicPr>
          <p:nvPr/>
        </p:nvPicPr>
        <p:blipFill>
          <a:blip r:embed="rId3" cstate="print"/>
          <a:srcRect/>
          <a:stretch>
            <a:fillRect/>
          </a:stretch>
        </p:blipFill>
        <p:spPr bwMode="auto">
          <a:xfrm>
            <a:off x="3124200" y="2362200"/>
            <a:ext cx="5334000" cy="353057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 Cont’d.</a:t>
            </a:r>
            <a:endParaRPr lang="en-US" sz="3200" b="1" dirty="0">
              <a:solidFill>
                <a:schemeClr val="bg1"/>
              </a:solidFill>
              <a:latin typeface="Candara" pitchFamily="34" charset="0"/>
            </a:endParaRPr>
          </a:p>
        </p:txBody>
      </p:sp>
      <p:sp>
        <p:nvSpPr>
          <p:cNvPr id="6" name="TextBox 5"/>
          <p:cNvSpPr txBox="1"/>
          <p:nvPr/>
        </p:nvSpPr>
        <p:spPr>
          <a:xfrm>
            <a:off x="1066800" y="1524000"/>
            <a:ext cx="7162800" cy="4647426"/>
          </a:xfrm>
          <a:prstGeom prst="rect">
            <a:avLst/>
          </a:prstGeom>
          <a:noFill/>
        </p:spPr>
        <p:txBody>
          <a:bodyPr wrap="square" rtlCol="0">
            <a:spAutoFit/>
          </a:bodyPr>
          <a:lstStyle/>
          <a:p>
            <a:r>
              <a:rPr lang="en-US" sz="2300" b="1" dirty="0" smtClean="0"/>
              <a:t>What was experientially learned?</a:t>
            </a:r>
          </a:p>
          <a:p>
            <a:endParaRPr lang="en-US" sz="2100" dirty="0" smtClean="0"/>
          </a:p>
          <a:p>
            <a:endParaRPr lang="en-US" sz="2100" dirty="0" smtClean="0"/>
          </a:p>
          <a:p>
            <a:pPr marL="457200">
              <a:buClr>
                <a:srgbClr val="00B050"/>
              </a:buClr>
              <a:buFont typeface="Wingdings" pitchFamily="2" charset="2"/>
              <a:buChar char="§"/>
            </a:pPr>
            <a:r>
              <a:rPr lang="en-US" sz="2100" dirty="0" smtClean="0"/>
              <a:t>  How thoughts and feelings were interrelated</a:t>
            </a:r>
          </a:p>
          <a:p>
            <a:pPr marL="457200" indent="457200">
              <a:buClr>
                <a:srgbClr val="00B050"/>
              </a:buClr>
              <a:buFont typeface="Wingdings" pitchFamily="2" charset="2"/>
              <a:buChar char="§"/>
            </a:pPr>
            <a:endParaRPr lang="en-US" sz="2100" dirty="0" smtClean="0"/>
          </a:p>
          <a:p>
            <a:pPr marL="457200" indent="57150">
              <a:buClr>
                <a:srgbClr val="00B050"/>
              </a:buClr>
              <a:buFont typeface="Wingdings" pitchFamily="2" charset="2"/>
              <a:buChar char="§"/>
            </a:pPr>
            <a:r>
              <a:rPr lang="en-US" sz="2100" dirty="0" smtClean="0"/>
              <a:t>  Stress relieving techniques for coping</a:t>
            </a:r>
          </a:p>
          <a:p>
            <a:pPr marL="457200" indent="457200">
              <a:buClr>
                <a:srgbClr val="00B050"/>
              </a:buClr>
              <a:buFont typeface="Wingdings" pitchFamily="2" charset="2"/>
              <a:buChar char="§"/>
            </a:pPr>
            <a:endParaRPr lang="en-US" sz="2100" dirty="0" smtClean="0"/>
          </a:p>
          <a:p>
            <a:pPr marL="457200">
              <a:buClr>
                <a:srgbClr val="00B050"/>
              </a:buClr>
              <a:buFont typeface="Wingdings" pitchFamily="2" charset="2"/>
              <a:buChar char="§"/>
            </a:pPr>
            <a:r>
              <a:rPr lang="en-US" sz="2100" dirty="0" smtClean="0"/>
              <a:t>  Deep breathing and relaxation strategies</a:t>
            </a:r>
          </a:p>
          <a:p>
            <a:pPr marL="457200">
              <a:buClr>
                <a:srgbClr val="00B050"/>
              </a:buClr>
              <a:buFont typeface="Wingdings" pitchFamily="2" charset="2"/>
              <a:buChar char="§"/>
            </a:pPr>
            <a:endParaRPr lang="en-US" sz="2100" dirty="0" smtClean="0"/>
          </a:p>
          <a:p>
            <a:pPr marL="457200">
              <a:buClr>
                <a:srgbClr val="00B050"/>
              </a:buClr>
              <a:buFont typeface="Wingdings" pitchFamily="2" charset="2"/>
              <a:buChar char="§"/>
            </a:pPr>
            <a:r>
              <a:rPr lang="en-US" sz="2100" dirty="0" smtClean="0"/>
              <a:t>  Ways to combat negative thoughts or feelings</a:t>
            </a:r>
          </a:p>
          <a:p>
            <a:pPr marL="457200">
              <a:buClr>
                <a:srgbClr val="00B050"/>
              </a:buClr>
              <a:buFont typeface="Wingdings" pitchFamily="2" charset="2"/>
              <a:buChar char="§"/>
            </a:pPr>
            <a:endParaRPr lang="en-US" sz="2100" dirty="0" smtClean="0"/>
          </a:p>
          <a:p>
            <a:pPr marL="457200">
              <a:buClr>
                <a:srgbClr val="00B050"/>
              </a:buClr>
              <a:buFont typeface="Wingdings" pitchFamily="2" charset="2"/>
              <a:buChar char="§"/>
            </a:pPr>
            <a:r>
              <a:rPr lang="en-US" sz="2100" dirty="0" smtClean="0"/>
              <a:t>  How to become proactive</a:t>
            </a:r>
          </a:p>
          <a:p>
            <a:pPr marL="457200">
              <a:buClr>
                <a:srgbClr val="00B050"/>
              </a:buClr>
              <a:buFont typeface="Wingdings" pitchFamily="2" charset="2"/>
              <a:buChar char="§"/>
            </a:pPr>
            <a:endParaRPr lang="en-US" sz="2100" dirty="0" smtClean="0"/>
          </a:p>
          <a:p>
            <a:pPr marL="457200">
              <a:buClr>
                <a:srgbClr val="00B050"/>
              </a:buClr>
              <a:buFont typeface="Wingdings" pitchFamily="2" charset="2"/>
              <a:buChar char="§"/>
            </a:pPr>
            <a:r>
              <a:rPr lang="en-US" sz="2100" dirty="0" smtClean="0"/>
              <a:t>  How to reconnect</a:t>
            </a:r>
            <a:endParaRPr lang="en-US" sz="21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  Cont’d.</a:t>
            </a:r>
            <a:endParaRPr lang="en-US" sz="3200" b="1" dirty="0">
              <a:solidFill>
                <a:schemeClr val="bg1"/>
              </a:solidFill>
              <a:latin typeface="Candara" pitchFamily="34" charset="0"/>
            </a:endParaRPr>
          </a:p>
        </p:txBody>
      </p:sp>
      <p:sp>
        <p:nvSpPr>
          <p:cNvPr id="6" name="TextBox 5"/>
          <p:cNvSpPr txBox="1"/>
          <p:nvPr/>
        </p:nvSpPr>
        <p:spPr>
          <a:xfrm>
            <a:off x="1143000" y="1828800"/>
            <a:ext cx="7315200" cy="3570208"/>
          </a:xfrm>
          <a:prstGeom prst="rect">
            <a:avLst/>
          </a:prstGeom>
          <a:noFill/>
        </p:spPr>
        <p:txBody>
          <a:bodyPr wrap="square" rtlCol="0">
            <a:spAutoFit/>
          </a:bodyPr>
          <a:lstStyle/>
          <a:p>
            <a:r>
              <a:rPr lang="en-US" sz="2600" b="1" dirty="0" smtClean="0"/>
              <a:t>What was accomplished?</a:t>
            </a:r>
          </a:p>
          <a:p>
            <a:endParaRPr lang="en-US" sz="2600" dirty="0" smtClean="0"/>
          </a:p>
          <a:p>
            <a:pPr marL="742950" indent="-285750">
              <a:buClr>
                <a:srgbClr val="00B050"/>
              </a:buClr>
              <a:buFont typeface="Wingdings" pitchFamily="2" charset="2"/>
              <a:buChar char="§"/>
            </a:pPr>
            <a:r>
              <a:rPr lang="en-US" sz="2600" dirty="0" smtClean="0"/>
              <a:t>A reduction of state anxiety</a:t>
            </a:r>
          </a:p>
          <a:p>
            <a:pPr marL="742950" indent="-285750">
              <a:buClr>
                <a:srgbClr val="00B050"/>
              </a:buClr>
              <a:buFont typeface="Wingdings" pitchFamily="2" charset="2"/>
              <a:buChar char="§"/>
            </a:pPr>
            <a:endParaRPr lang="en-US" sz="2600" dirty="0" smtClean="0"/>
          </a:p>
          <a:p>
            <a:pPr marL="742950" indent="-285750">
              <a:buClr>
                <a:srgbClr val="00B050"/>
              </a:buClr>
              <a:buFont typeface="Wingdings" pitchFamily="2" charset="2"/>
              <a:buChar char="§"/>
            </a:pPr>
            <a:r>
              <a:rPr lang="en-US" sz="2600" dirty="0" smtClean="0"/>
              <a:t>An increase in community attachment</a:t>
            </a:r>
          </a:p>
          <a:p>
            <a:pPr marL="742950" indent="-285750">
              <a:buClr>
                <a:srgbClr val="00B050"/>
              </a:buClr>
              <a:buFont typeface="Wingdings" pitchFamily="2" charset="2"/>
              <a:buChar char="§"/>
            </a:pPr>
            <a:endParaRPr lang="en-US" sz="2600" dirty="0" smtClean="0"/>
          </a:p>
          <a:p>
            <a:pPr marL="742950" indent="-285750">
              <a:buClr>
                <a:srgbClr val="00B050"/>
              </a:buClr>
              <a:buFont typeface="Wingdings" pitchFamily="2" charset="2"/>
              <a:buChar char="§"/>
            </a:pPr>
            <a:r>
              <a:rPr lang="en-US" sz="2600" dirty="0" smtClean="0"/>
              <a:t>An understanding of the power of “anniversary reactions”</a:t>
            </a:r>
          </a:p>
          <a:p>
            <a:pPr marL="457200">
              <a:buClr>
                <a:srgbClr val="00B050"/>
              </a:buClr>
              <a:buFont typeface="Wingdings" pitchFamily="2" charset="2"/>
              <a:buChar cha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 Cont’d.</a:t>
            </a:r>
            <a:endParaRPr lang="en-US" sz="3200" b="1" dirty="0">
              <a:solidFill>
                <a:schemeClr val="bg1"/>
              </a:solidFill>
              <a:latin typeface="Candara" pitchFamily="34" charset="0"/>
            </a:endParaRPr>
          </a:p>
        </p:txBody>
      </p:sp>
      <p:sp>
        <p:nvSpPr>
          <p:cNvPr id="6" name="TextBox 5"/>
          <p:cNvSpPr txBox="1"/>
          <p:nvPr/>
        </p:nvSpPr>
        <p:spPr>
          <a:xfrm>
            <a:off x="990600" y="1295400"/>
            <a:ext cx="7467600" cy="1600438"/>
          </a:xfrm>
          <a:prstGeom prst="rect">
            <a:avLst/>
          </a:prstGeom>
          <a:noFill/>
        </p:spPr>
        <p:txBody>
          <a:bodyPr wrap="square" rtlCol="0">
            <a:spAutoFit/>
          </a:bodyPr>
          <a:lstStyle/>
          <a:p>
            <a:r>
              <a:rPr lang="en-US" sz="2400" b="1" dirty="0" smtClean="0"/>
              <a:t>The Legacy: </a:t>
            </a:r>
          </a:p>
          <a:p>
            <a:endParaRPr lang="en-US" sz="800" dirty="0" smtClean="0"/>
          </a:p>
          <a:p>
            <a:pPr marL="342900" indent="-228600">
              <a:buClr>
                <a:srgbClr val="00B050"/>
              </a:buClr>
              <a:buFont typeface="Wingdings" pitchFamily="2" charset="2"/>
              <a:buChar char="§"/>
            </a:pPr>
            <a:r>
              <a:rPr lang="en-US" sz="2200" dirty="0" smtClean="0"/>
              <a:t>All workshop materials are now archived in the Hurricane Katrina collection of the Louisiana State Archives at the </a:t>
            </a:r>
            <a:r>
              <a:rPr lang="en-US" sz="2200" dirty="0" err="1" smtClean="0"/>
              <a:t>Cabildo</a:t>
            </a:r>
            <a:r>
              <a:rPr lang="en-US" sz="2200" dirty="0" smtClean="0"/>
              <a:t> in New Orleans</a:t>
            </a:r>
            <a:endParaRPr lang="en-US" sz="2200" dirty="0"/>
          </a:p>
        </p:txBody>
      </p:sp>
      <p:pic>
        <p:nvPicPr>
          <p:cNvPr id="7" name="Picture 2" descr="C:\Users\Natasha\Pictures\Katrina_banner_love.jpg"/>
          <p:cNvPicPr>
            <a:picLocks noChangeAspect="1" noChangeArrowheads="1"/>
          </p:cNvPicPr>
          <p:nvPr/>
        </p:nvPicPr>
        <p:blipFill>
          <a:blip r:embed="rId3" cstate="print"/>
          <a:srcRect/>
          <a:stretch>
            <a:fillRect/>
          </a:stretch>
        </p:blipFill>
        <p:spPr bwMode="auto">
          <a:xfrm>
            <a:off x="2057400" y="3212692"/>
            <a:ext cx="4876800" cy="311190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228600" y="228600"/>
            <a:ext cx="86868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6" name="Rounded Rectangle 5"/>
          <p:cNvSpPr/>
          <p:nvPr/>
        </p:nvSpPr>
        <p:spPr>
          <a:xfrm>
            <a:off x="990600" y="457200"/>
            <a:ext cx="7229475" cy="5334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Discussion Cont’d.</a:t>
            </a:r>
            <a:endParaRPr lang="en-US" sz="3200" b="1" dirty="0">
              <a:solidFill>
                <a:schemeClr val="bg1"/>
              </a:solidFill>
              <a:latin typeface="Candara" pitchFamily="34" charset="0"/>
            </a:endParaRPr>
          </a:p>
        </p:txBody>
      </p:sp>
      <p:sp>
        <p:nvSpPr>
          <p:cNvPr id="7" name="TextBox 6"/>
          <p:cNvSpPr txBox="1"/>
          <p:nvPr/>
        </p:nvSpPr>
        <p:spPr>
          <a:xfrm>
            <a:off x="304800" y="1524000"/>
            <a:ext cx="3733800" cy="4216539"/>
          </a:xfrm>
          <a:prstGeom prst="rect">
            <a:avLst/>
          </a:prstGeom>
          <a:noFill/>
        </p:spPr>
        <p:txBody>
          <a:bodyPr wrap="square" rtlCol="0">
            <a:spAutoFit/>
          </a:bodyPr>
          <a:lstStyle/>
          <a:p>
            <a:r>
              <a:rPr lang="en-US" sz="2400" b="1" dirty="0" err="1" smtClean="0"/>
              <a:t>Generalizability</a:t>
            </a:r>
            <a:r>
              <a:rPr lang="en-US" sz="2400" b="1" dirty="0" smtClean="0"/>
              <a:t>: </a:t>
            </a:r>
          </a:p>
          <a:p>
            <a:endParaRPr lang="en-US" sz="2400" b="1" dirty="0" smtClean="0"/>
          </a:p>
          <a:p>
            <a:pPr marL="342900" indent="-342900">
              <a:buClr>
                <a:srgbClr val="00B050"/>
              </a:buClr>
              <a:buFont typeface="Wingdings" pitchFamily="2" charset="2"/>
              <a:buChar char="§"/>
            </a:pPr>
            <a:r>
              <a:rPr lang="en-US" sz="2000" dirty="0" smtClean="0"/>
              <a:t>Drs. Nemeth and Kuriansky trained hundreds of Chinese mental health professionals in these workshop techniques</a:t>
            </a:r>
          </a:p>
          <a:p>
            <a:pPr marL="342900" indent="-342900">
              <a:buClr>
                <a:srgbClr val="00B050"/>
              </a:buClr>
              <a:buFont typeface="Wingdings" pitchFamily="2" charset="2"/>
              <a:buChar char="§"/>
            </a:pPr>
            <a:endParaRPr lang="en-US" sz="2000" dirty="0" smtClean="0"/>
          </a:p>
          <a:p>
            <a:pPr marL="342900" indent="-342900">
              <a:buClr>
                <a:srgbClr val="00B050"/>
              </a:buClr>
              <a:buFont typeface="Wingdings" pitchFamily="2" charset="2"/>
              <a:buChar char="§"/>
            </a:pPr>
            <a:r>
              <a:rPr lang="en-US" sz="2000" dirty="0" smtClean="0"/>
              <a:t>These methods were used to address the 2008 Sichuan Earthquake anniversary reactions</a:t>
            </a:r>
            <a:endParaRPr lang="en-US" sz="2000" b="1" dirty="0"/>
          </a:p>
        </p:txBody>
      </p:sp>
      <p:pic>
        <p:nvPicPr>
          <p:cNvPr id="119809" name="Picture 1"/>
          <p:cNvPicPr>
            <a:picLocks noChangeAspect="1" noChangeArrowheads="1"/>
          </p:cNvPicPr>
          <p:nvPr/>
        </p:nvPicPr>
        <p:blipFill>
          <a:blip r:embed="rId3" cstate="print"/>
          <a:srcRect/>
          <a:stretch>
            <a:fillRect/>
          </a:stretch>
        </p:blipFill>
        <p:spPr bwMode="auto">
          <a:xfrm rot="10800000">
            <a:off x="4038599" y="1905000"/>
            <a:ext cx="4724401" cy="339875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2286000" y="1600200"/>
            <a:ext cx="6858000" cy="4955203"/>
          </a:xfrm>
          <a:prstGeom prst="rect">
            <a:avLst/>
          </a:prstGeom>
          <a:noFill/>
        </p:spPr>
        <p:txBody>
          <a:bodyPr wrap="square" rtlCol="0">
            <a:spAutoFit/>
          </a:bodyPr>
          <a:lstStyle/>
          <a:p>
            <a:pPr marL="342900" indent="-342900"/>
            <a:r>
              <a:rPr lang="en-US" sz="1300" dirty="0" smtClean="0"/>
              <a:t>Billow, R.W. (2003). </a:t>
            </a:r>
            <a:r>
              <a:rPr lang="en-US" sz="1300" i="1" dirty="0" smtClean="0"/>
              <a:t>Relational group psychotherapy: From basic assumptions to passion.  </a:t>
            </a:r>
            <a:r>
              <a:rPr lang="en-US" sz="1300" dirty="0" smtClean="0"/>
              <a:t>London: Jessica Kingsley Publishers.</a:t>
            </a:r>
          </a:p>
          <a:p>
            <a:pPr marL="342900" indent="-342900"/>
            <a:endParaRPr lang="en-US" sz="1300" dirty="0" smtClean="0"/>
          </a:p>
          <a:p>
            <a:pPr marL="342900" indent="-342900"/>
            <a:r>
              <a:rPr lang="en-US" sz="1300" dirty="0" err="1" smtClean="0"/>
              <a:t>Borstein</a:t>
            </a:r>
            <a:r>
              <a:rPr lang="en-US" sz="1300" dirty="0" smtClean="0"/>
              <a:t>, P.E., &amp; Clayton, P.  (1972).  The anniversary reaction.  </a:t>
            </a:r>
            <a:r>
              <a:rPr lang="en-US" sz="1300" i="1" dirty="0" smtClean="0"/>
              <a:t>Diseases of the Nervous System</a:t>
            </a:r>
            <a:r>
              <a:rPr lang="en-US" sz="1300" dirty="0" smtClean="0"/>
              <a:t>, 33, 470-472.</a:t>
            </a:r>
          </a:p>
          <a:p>
            <a:pPr marL="342900" indent="-342900"/>
            <a:endParaRPr lang="en-US" sz="1300" dirty="0" smtClean="0"/>
          </a:p>
          <a:p>
            <a:pPr marL="342900" indent="-342900"/>
            <a:r>
              <a:rPr lang="en-US" sz="1300" dirty="0" smtClean="0"/>
              <a:t>Bourque, L.B., Siegel, J.M., Kano, M., &amp; Wood, M.M.  (2006).  Weathering the storm: The impact of hurricanes on physical and mental health.  </a:t>
            </a:r>
            <a:r>
              <a:rPr lang="en-US" sz="1300" i="1" dirty="0" smtClean="0"/>
              <a:t>The Annals of the American</a:t>
            </a:r>
            <a:r>
              <a:rPr lang="en-US" sz="1300" dirty="0" smtClean="0"/>
              <a:t> </a:t>
            </a:r>
            <a:r>
              <a:rPr lang="en-US" sz="1300" i="1" dirty="0" smtClean="0"/>
              <a:t>Academy</a:t>
            </a:r>
            <a:r>
              <a:rPr lang="en-US" sz="1300" dirty="0" smtClean="0"/>
              <a:t>, 604, 129-151.</a:t>
            </a:r>
          </a:p>
          <a:p>
            <a:pPr marL="342900" indent="-342900"/>
            <a:endParaRPr lang="en-US" sz="1300" dirty="0" smtClean="0"/>
          </a:p>
          <a:p>
            <a:pPr marL="342900" indent="-342900"/>
            <a:r>
              <a:rPr lang="en-US" sz="1300" dirty="0" smtClean="0"/>
              <a:t>Jordan, K.  (2003).  What we learned from the 9/11 first anniversary.  </a:t>
            </a:r>
            <a:r>
              <a:rPr lang="en-US" sz="1300" i="1" dirty="0" smtClean="0"/>
              <a:t>The Family Journal:</a:t>
            </a:r>
            <a:r>
              <a:rPr lang="en-US" sz="1300" dirty="0" smtClean="0"/>
              <a:t> </a:t>
            </a:r>
            <a:r>
              <a:rPr lang="en-US" sz="1300" i="1" dirty="0" smtClean="0"/>
              <a:t>Counseling and Therapy for Couples and Families</a:t>
            </a:r>
            <a:r>
              <a:rPr lang="en-US" sz="1300" dirty="0" smtClean="0"/>
              <a:t>, 11, 110-116.</a:t>
            </a:r>
          </a:p>
          <a:p>
            <a:pPr marL="342900" indent="-342900"/>
            <a:endParaRPr lang="en-US" sz="1300" dirty="0" smtClean="0"/>
          </a:p>
          <a:p>
            <a:pPr marL="342900" indent="-342900"/>
            <a:r>
              <a:rPr lang="en-US" sz="1300" dirty="0" err="1" smtClean="0"/>
              <a:t>Maccoll</a:t>
            </a:r>
            <a:r>
              <a:rPr lang="en-US" sz="1300" dirty="0" smtClean="0"/>
              <a:t>, M., Morgan, C.A., Hill, S., Fox, P., </a:t>
            </a:r>
            <a:r>
              <a:rPr lang="en-US" sz="1300" dirty="0" err="1" smtClean="0"/>
              <a:t>Kingham</a:t>
            </a:r>
            <a:r>
              <a:rPr lang="en-US" sz="1300" dirty="0" smtClean="0"/>
              <a:t>, P., &amp; Southwick, S.M.  (1999). Anniversary reaction in Gulf War veterans: A follow-up inquiry 6 years after the war.  </a:t>
            </a:r>
            <a:r>
              <a:rPr lang="en-US" sz="1300" i="1" dirty="0" smtClean="0"/>
              <a:t>American Journal of</a:t>
            </a:r>
            <a:r>
              <a:rPr lang="en-US" sz="1300" dirty="0" smtClean="0"/>
              <a:t> </a:t>
            </a:r>
            <a:r>
              <a:rPr lang="en-US" sz="1300" i="1" dirty="0" smtClean="0"/>
              <a:t>Psychiatry</a:t>
            </a:r>
            <a:r>
              <a:rPr lang="en-US" sz="1300" dirty="0" smtClean="0"/>
              <a:t>, 156, 1075-1079.</a:t>
            </a:r>
          </a:p>
          <a:p>
            <a:pPr marL="342900" indent="-342900"/>
            <a:endParaRPr lang="en-US" sz="1300" dirty="0" smtClean="0"/>
          </a:p>
          <a:p>
            <a:pPr marL="342900" indent="-342900"/>
            <a:r>
              <a:rPr lang="en-US" sz="1300" dirty="0" smtClean="0"/>
              <a:t>Nemeth, D.G., Cameron, C., Creveling, C.C., </a:t>
            </a:r>
            <a:r>
              <a:rPr lang="en-US" sz="1300" dirty="0" err="1" smtClean="0"/>
              <a:t>Dreger</a:t>
            </a:r>
            <a:r>
              <a:rPr lang="en-US" sz="1300" dirty="0" smtClean="0"/>
              <a:t>, R.M., &amp; Schexnayder, M.M. (2000, August). </a:t>
            </a:r>
            <a:r>
              <a:rPr lang="en-US" sz="1300" i="1" dirty="0" smtClean="0"/>
              <a:t>Outcome of millennium 2000: historical, technical, psychological, and research-based perspectives.</a:t>
            </a:r>
            <a:r>
              <a:rPr lang="en-US" sz="1300" dirty="0" smtClean="0"/>
              <a:t> Session presented at the </a:t>
            </a:r>
            <a:r>
              <a:rPr lang="en-US" sz="1300" dirty="0" err="1" smtClean="0"/>
              <a:t>the</a:t>
            </a:r>
            <a:r>
              <a:rPr lang="en-US" sz="1300" dirty="0" smtClean="0"/>
              <a:t> 108</a:t>
            </a:r>
            <a:r>
              <a:rPr lang="en-US" sz="1300" baseline="30000" dirty="0" smtClean="0"/>
              <a:t>th</a:t>
            </a:r>
            <a:r>
              <a:rPr lang="en-US" sz="1300" dirty="0" smtClean="0"/>
              <a:t> Annual Convention of the American Psychological Association, Washington, DC.</a:t>
            </a:r>
          </a:p>
          <a:p>
            <a:pPr marL="342900" indent="-342900"/>
            <a:endParaRPr lang="en-US" dirty="0" smtClean="0"/>
          </a:p>
          <a:p>
            <a:pPr marL="346075" indent="-346075"/>
            <a:endParaRPr lang="en-US" sz="1200" dirty="0" smtClean="0"/>
          </a:p>
        </p:txBody>
      </p:sp>
      <p:sp>
        <p:nvSpPr>
          <p:cNvPr id="5" name="TextBox 4"/>
          <p:cNvSpPr txBox="1"/>
          <p:nvPr/>
        </p:nvSpPr>
        <p:spPr>
          <a:xfrm>
            <a:off x="2438400" y="990600"/>
            <a:ext cx="6477000" cy="381000"/>
          </a:xfrm>
          <a:prstGeom prst="rect">
            <a:avLst/>
          </a:prstGeom>
          <a:noFill/>
        </p:spPr>
        <p:txBody>
          <a:bodyPr wrap="square" rtlCol="0">
            <a:spAutoFit/>
          </a:bodyPr>
          <a:lstStyle/>
          <a:p>
            <a:pPr algn="ctr"/>
            <a:r>
              <a:rPr lang="en-US" b="1" dirty="0" smtClean="0"/>
              <a:t>References</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8" name="TextBox 7"/>
          <p:cNvSpPr txBox="1"/>
          <p:nvPr/>
        </p:nvSpPr>
        <p:spPr>
          <a:xfrm>
            <a:off x="2286000" y="979468"/>
            <a:ext cx="6629400" cy="5678478"/>
          </a:xfrm>
          <a:prstGeom prst="rect">
            <a:avLst/>
          </a:prstGeom>
          <a:noFill/>
        </p:spPr>
        <p:txBody>
          <a:bodyPr wrap="square" rtlCol="0">
            <a:spAutoFit/>
          </a:bodyPr>
          <a:lstStyle/>
          <a:p>
            <a:endParaRPr lang="en-US" sz="1300" dirty="0" smtClean="0"/>
          </a:p>
          <a:p>
            <a:pPr marL="346075" indent="-346075"/>
            <a:r>
              <a:rPr lang="en-US" sz="1250" dirty="0" smtClean="0"/>
              <a:t>Nemeth, D.G., Kuriansky, J., Reeder, K.P., Lewis, A., </a:t>
            </a:r>
            <a:r>
              <a:rPr lang="en-US" sz="1250" dirty="0" err="1" smtClean="0"/>
              <a:t>Marceaux</a:t>
            </a:r>
            <a:r>
              <a:rPr lang="en-US" sz="1250" dirty="0" smtClean="0"/>
              <a:t>, K., Whittington, T., Olivier, T.W., May, N.E., &amp; </a:t>
            </a:r>
            <a:r>
              <a:rPr lang="en-US" sz="1250" dirty="0" err="1" smtClean="0"/>
              <a:t>Safier</a:t>
            </a:r>
            <a:r>
              <a:rPr lang="en-US" sz="1250" dirty="0" smtClean="0"/>
              <a:t>, J.A. </a:t>
            </a:r>
            <a:r>
              <a:rPr lang="en-US" sz="1250" i="1" dirty="0" smtClean="0"/>
              <a:t>Addressing anniversary reactions of trauma through group process: The hurricane Katrina anniversary wellness workshops. </a:t>
            </a:r>
            <a:r>
              <a:rPr lang="en-US" sz="1250" dirty="0" smtClean="0"/>
              <a:t>Manuscript accepted </a:t>
            </a:r>
            <a:r>
              <a:rPr lang="en-US" sz="1250" dirty="0" smtClean="0"/>
              <a:t>for publication by </a:t>
            </a:r>
            <a:r>
              <a:rPr lang="en-US" sz="1250" dirty="0" smtClean="0"/>
              <a:t>the </a:t>
            </a:r>
            <a:r>
              <a:rPr lang="en-US" sz="1250" i="1" dirty="0" smtClean="0"/>
              <a:t>International Journal of Group </a:t>
            </a:r>
            <a:r>
              <a:rPr lang="en-US" sz="1250" dirty="0" smtClean="0"/>
              <a:t>Psychotherapy on May 5, </a:t>
            </a:r>
            <a:r>
              <a:rPr lang="en-US" sz="1250" dirty="0" smtClean="0"/>
              <a:t>2010.</a:t>
            </a:r>
          </a:p>
          <a:p>
            <a:pPr marL="346075" indent="-346075"/>
            <a:endParaRPr lang="en-US" sz="1250" dirty="0" smtClean="0"/>
          </a:p>
          <a:p>
            <a:pPr marL="346075" indent="-346075"/>
            <a:r>
              <a:rPr lang="en-US" sz="1250" dirty="0" smtClean="0"/>
              <a:t>Nemeth</a:t>
            </a:r>
            <a:r>
              <a:rPr lang="en-US" sz="1250" dirty="0" smtClean="0"/>
              <a:t>, D.G. (2005, September). </a:t>
            </a:r>
            <a:r>
              <a:rPr lang="en-US" sz="1250" i="1" dirty="0" smtClean="0"/>
              <a:t>Millennialism, terrorism, and the healing journey</a:t>
            </a:r>
            <a:r>
              <a:rPr lang="en-US" sz="1250" dirty="0" smtClean="0"/>
              <a:t>.  Paper distributed at the 58</a:t>
            </a:r>
            <a:r>
              <a:rPr lang="en-US" sz="1250" baseline="30000" dirty="0" smtClean="0"/>
              <a:t>th</a:t>
            </a:r>
            <a:r>
              <a:rPr lang="en-US" sz="1250" dirty="0" smtClean="0"/>
              <a:t> Annual United Nations Department of Public Information and Non-Governmental Organizations Conference, New York, New York.</a:t>
            </a:r>
          </a:p>
          <a:p>
            <a:pPr marL="346075" indent="-346075"/>
            <a:endParaRPr lang="en-US" sz="1250" dirty="0" smtClean="0"/>
          </a:p>
          <a:p>
            <a:pPr marL="346075" indent="-346075"/>
            <a:r>
              <a:rPr lang="en-US" sz="1250" dirty="0" smtClean="0"/>
              <a:t>Sattler, D.N., Preston, A.J., Kaiser, C.F., </a:t>
            </a:r>
            <a:r>
              <a:rPr lang="en-US" sz="1250" dirty="0" err="1" smtClean="0"/>
              <a:t>Olivera</a:t>
            </a:r>
            <a:r>
              <a:rPr lang="en-US" sz="1250" dirty="0" smtClean="0"/>
              <a:t>, V.E., Valdez, J., &amp; </a:t>
            </a:r>
            <a:r>
              <a:rPr lang="en-US" sz="1250" dirty="0" err="1" smtClean="0"/>
              <a:t>Schlueter</a:t>
            </a:r>
            <a:r>
              <a:rPr lang="en-US" sz="1250" dirty="0" smtClean="0"/>
              <a:t>, S.  (2002). Hurricane Georges: A cross-national study examining preparedness, resource loss, and psychological distress in the U.S. Virgin Islands, Puerto Rico, Dominican Republic, and the United States.  </a:t>
            </a:r>
            <a:r>
              <a:rPr lang="en-US" sz="1250" i="1" dirty="0" smtClean="0"/>
              <a:t>Journal of Traumatic Stress</a:t>
            </a:r>
            <a:r>
              <a:rPr lang="en-US" sz="1250" dirty="0" smtClean="0"/>
              <a:t>, 15, 339-350.</a:t>
            </a:r>
          </a:p>
          <a:p>
            <a:pPr marL="346075" indent="-346075"/>
            <a:endParaRPr lang="en-US" sz="1250" dirty="0" smtClean="0"/>
          </a:p>
          <a:p>
            <a:pPr marL="346075" indent="-346075"/>
            <a:r>
              <a:rPr lang="en-US" sz="1250" dirty="0" err="1" smtClean="0"/>
              <a:t>Spielberger</a:t>
            </a:r>
            <a:r>
              <a:rPr lang="en-US" sz="1250" dirty="0" smtClean="0"/>
              <a:t>, C.D. (1983).  </a:t>
            </a:r>
            <a:r>
              <a:rPr lang="en-US" sz="1250" i="1" dirty="0" smtClean="0"/>
              <a:t>State-trait anxiety inventory for adu</a:t>
            </a:r>
            <a:r>
              <a:rPr lang="en-US" sz="1250" dirty="0" smtClean="0"/>
              <a:t>l</a:t>
            </a:r>
            <a:r>
              <a:rPr lang="en-US" sz="1250" i="1" dirty="0" smtClean="0"/>
              <a:t>ts</a:t>
            </a:r>
            <a:r>
              <a:rPr lang="en-US" sz="1250" dirty="0" smtClean="0"/>
              <a:t>.  Redwood City, CA: Mind Garden.</a:t>
            </a:r>
          </a:p>
          <a:p>
            <a:pPr marL="346075" indent="-346075"/>
            <a:endParaRPr lang="en-US" sz="1250" dirty="0" smtClean="0"/>
          </a:p>
          <a:p>
            <a:pPr marL="346075" indent="-346075"/>
            <a:r>
              <a:rPr lang="en-US" sz="1250" dirty="0" smtClean="0"/>
              <a:t>Tang, C.S.  (2007).  Trajectory of traumatic stress symptoms in the aftermath of extreme natural disaster: A study of Thai survivors of the 2004 Southeast Asian Earthquake and Tsunami. </a:t>
            </a:r>
            <a:r>
              <a:rPr lang="en-US" sz="1250" i="1" dirty="0" smtClean="0"/>
              <a:t>The Journal of Nervous and Mental Disease</a:t>
            </a:r>
            <a:r>
              <a:rPr lang="en-US" sz="1250" dirty="0" smtClean="0"/>
              <a:t>, 195, 54-59.</a:t>
            </a:r>
          </a:p>
          <a:p>
            <a:endParaRPr lang="en-US" sz="1250" dirty="0" smtClean="0"/>
          </a:p>
          <a:p>
            <a:pPr marL="346075" indent="-346075"/>
            <a:r>
              <a:rPr lang="en-US" sz="1250" dirty="0" smtClean="0"/>
              <a:t>Tremblay, M.A., Blanchard, C.M., Pelletier, L.G., &amp; </a:t>
            </a:r>
            <a:r>
              <a:rPr lang="en-US" sz="1250" dirty="0" err="1" smtClean="0"/>
              <a:t>Vallerand</a:t>
            </a:r>
            <a:r>
              <a:rPr lang="en-US" sz="1250" dirty="0" smtClean="0"/>
              <a:t>, R.J.  (2006).  A dual route in explaining health outcomes in natural disaster.  </a:t>
            </a:r>
            <a:r>
              <a:rPr lang="en-US" sz="1250" i="1" dirty="0" smtClean="0"/>
              <a:t>Journal of Applied Social Psychology</a:t>
            </a:r>
            <a:r>
              <a:rPr lang="en-US" sz="1250" dirty="0" smtClean="0"/>
              <a:t>, 26,1502-1522</a:t>
            </a:r>
            <a:r>
              <a:rPr lang="en-US" sz="1250" dirty="0" smtClean="0"/>
              <a:t>.</a:t>
            </a:r>
            <a:endParaRPr lang="en-US" sz="125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AutoShape 4"/>
          <p:cNvSpPr>
            <a:spLocks noChangeArrowheads="1"/>
          </p:cNvSpPr>
          <p:nvPr/>
        </p:nvSpPr>
        <p:spPr bwMode="auto">
          <a:xfrm>
            <a:off x="457200" y="2286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Correspondence</a:t>
            </a:r>
            <a:endParaRPr lang="en-US" sz="3200" b="1" dirty="0">
              <a:solidFill>
                <a:schemeClr val="bg1"/>
              </a:solidFill>
              <a:latin typeface="Candar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1447800" y="1752600"/>
            <a:ext cx="7696200" cy="4154984"/>
          </a:xfrm>
          <a:prstGeom prst="rect">
            <a:avLst/>
          </a:prstGeom>
          <a:noFill/>
        </p:spPr>
        <p:txBody>
          <a:bodyPr wrap="square" rtlCol="0">
            <a:spAutoFit/>
          </a:bodyPr>
          <a:lstStyle/>
          <a:p>
            <a:pPr algn="ctr"/>
            <a:endParaRPr lang="en-US" sz="2200" dirty="0" smtClean="0"/>
          </a:p>
          <a:p>
            <a:pPr algn="ctr"/>
            <a:r>
              <a:rPr lang="en-US" sz="2200" dirty="0" smtClean="0"/>
              <a:t>All correspondence should be directed to:</a:t>
            </a:r>
          </a:p>
          <a:p>
            <a:pPr algn="ctr"/>
            <a:endParaRPr lang="en-US" sz="2200" dirty="0" smtClean="0"/>
          </a:p>
          <a:p>
            <a:endParaRPr lang="en-US" sz="2200" dirty="0" smtClean="0"/>
          </a:p>
          <a:p>
            <a:pPr algn="ctr"/>
            <a:r>
              <a:rPr lang="en-US" sz="2200" dirty="0" smtClean="0"/>
              <a:t>Darlyne G. Nemeth, Ph.D., M.P., A.B.M.P.</a:t>
            </a:r>
          </a:p>
          <a:p>
            <a:pPr algn="ctr"/>
            <a:r>
              <a:rPr lang="en-US" sz="2200" dirty="0" smtClean="0"/>
              <a:t>Clinical, Medical, and Neuropsychologist</a:t>
            </a:r>
          </a:p>
          <a:p>
            <a:pPr algn="ctr"/>
            <a:endParaRPr lang="en-US" sz="2200" dirty="0" smtClean="0"/>
          </a:p>
          <a:p>
            <a:pPr algn="ctr"/>
            <a:r>
              <a:rPr lang="en-US" sz="2200" dirty="0" smtClean="0"/>
              <a:t>Neuropsychology Center of Louisiana, LLC</a:t>
            </a:r>
          </a:p>
          <a:p>
            <a:pPr algn="ctr"/>
            <a:r>
              <a:rPr lang="en-US" sz="2200" dirty="0" smtClean="0"/>
              <a:t>4611 Bluebonnet Blvd., Ste. B</a:t>
            </a:r>
          </a:p>
          <a:p>
            <a:pPr algn="ctr"/>
            <a:r>
              <a:rPr lang="en-US" sz="2200" dirty="0" smtClean="0"/>
              <a:t>Baton Rouge, LA  70809</a:t>
            </a:r>
          </a:p>
          <a:p>
            <a:pPr algn="ctr"/>
            <a:endParaRPr lang="en-US" sz="2200" dirty="0" smtClean="0"/>
          </a:p>
          <a:p>
            <a:pPr algn="ctr"/>
            <a:r>
              <a:rPr lang="en-US" sz="2200" dirty="0" smtClean="0"/>
              <a:t>dgnemeth@gmail.com</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457200" y="304800"/>
            <a:ext cx="8267700" cy="63246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5" name="Rounded Rectangle 4"/>
          <p:cNvSpPr/>
          <p:nvPr/>
        </p:nvSpPr>
        <p:spPr>
          <a:xfrm>
            <a:off x="990600" y="533400"/>
            <a:ext cx="7229475" cy="6291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Hurricane Katrina</a:t>
            </a:r>
            <a:endParaRPr lang="en-US" sz="3200" b="1" dirty="0">
              <a:solidFill>
                <a:schemeClr val="bg1"/>
              </a:solidFill>
              <a:latin typeface="Candara" pitchFamily="34" charset="0"/>
            </a:endParaRPr>
          </a:p>
        </p:txBody>
      </p:sp>
      <p:sp>
        <p:nvSpPr>
          <p:cNvPr id="6" name="TextBox 5"/>
          <p:cNvSpPr txBox="1"/>
          <p:nvPr/>
        </p:nvSpPr>
        <p:spPr>
          <a:xfrm>
            <a:off x="990600" y="1371600"/>
            <a:ext cx="7162800" cy="5032147"/>
          </a:xfrm>
          <a:prstGeom prst="rect">
            <a:avLst/>
          </a:prstGeom>
          <a:solidFill>
            <a:schemeClr val="bg1"/>
          </a:solidFill>
          <a:ln cap="rnd">
            <a:solidFill>
              <a:schemeClr val="tx1"/>
            </a:solidFill>
          </a:ln>
        </p:spPr>
        <p:txBody>
          <a:bodyPr wrap="square" rtlCol="0">
            <a:spAutoFit/>
          </a:bodyPr>
          <a:lstStyle/>
          <a:p>
            <a:pPr algn="ctr">
              <a:buNone/>
            </a:pPr>
            <a:endParaRPr lang="en-US" i="1" dirty="0" smtClean="0">
              <a:latin typeface="Candara" pitchFamily="34" charset="0"/>
            </a:endParaRPr>
          </a:p>
          <a:p>
            <a:pPr algn="ctr">
              <a:buNone/>
            </a:pPr>
            <a:r>
              <a:rPr lang="en-US" sz="2000" i="1" dirty="0" smtClean="0">
                <a:latin typeface="Candara" pitchFamily="34" charset="0"/>
              </a:rPr>
              <a:t>There once was a place I knew and loved</a:t>
            </a:r>
            <a:endParaRPr lang="en-US" sz="2000" dirty="0" smtClean="0">
              <a:latin typeface="Candara" pitchFamily="34" charset="0"/>
            </a:endParaRPr>
          </a:p>
          <a:p>
            <a:pPr algn="ctr">
              <a:buNone/>
            </a:pPr>
            <a:r>
              <a:rPr lang="en-US" sz="2000" i="1" dirty="0" smtClean="0">
                <a:latin typeface="Candara" pitchFamily="34" charset="0"/>
              </a:rPr>
              <a:t>Then a hurricane named Katrina came from above</a:t>
            </a:r>
            <a:endParaRPr lang="en-US" sz="2000" dirty="0" smtClean="0">
              <a:latin typeface="Candara" pitchFamily="34" charset="0"/>
            </a:endParaRPr>
          </a:p>
          <a:p>
            <a:pPr algn="ctr">
              <a:buNone/>
            </a:pPr>
            <a:r>
              <a:rPr lang="en-US" sz="2000" i="1" dirty="0" smtClean="0">
                <a:latin typeface="Candara" pitchFamily="34" charset="0"/>
              </a:rPr>
              <a:t>Our fortress crumbled under the pressure</a:t>
            </a:r>
            <a:endParaRPr lang="en-US" sz="2000" dirty="0" smtClean="0">
              <a:latin typeface="Candara" pitchFamily="34" charset="0"/>
            </a:endParaRPr>
          </a:p>
          <a:p>
            <a:pPr algn="ctr">
              <a:buNone/>
            </a:pPr>
            <a:r>
              <a:rPr lang="en-US" sz="2000" i="1" dirty="0" smtClean="0">
                <a:latin typeface="Candara" pitchFamily="34" charset="0"/>
              </a:rPr>
              <a:t>The suffering would be far too great to measure</a:t>
            </a:r>
            <a:endParaRPr lang="en-US" sz="2000" dirty="0" smtClean="0">
              <a:latin typeface="Candara" pitchFamily="34" charset="0"/>
            </a:endParaRPr>
          </a:p>
          <a:p>
            <a:pPr algn="ctr">
              <a:buNone/>
            </a:pPr>
            <a:r>
              <a:rPr lang="en-US" sz="2000" i="1" dirty="0" smtClean="0">
                <a:latin typeface="Candara" pitchFamily="34" charset="0"/>
              </a:rPr>
              <a:t>My life lay drowning in toxic water</a:t>
            </a:r>
            <a:endParaRPr lang="en-US" sz="2000" dirty="0" smtClean="0">
              <a:latin typeface="Candara" pitchFamily="34" charset="0"/>
            </a:endParaRPr>
          </a:p>
          <a:p>
            <a:pPr algn="ctr">
              <a:buNone/>
            </a:pPr>
            <a:r>
              <a:rPr lang="en-US" sz="2000" i="1" dirty="0" smtClean="0">
                <a:latin typeface="Candara" pitchFamily="34" charset="0"/>
              </a:rPr>
              <a:t>My world was crumbling, falling farther and farther</a:t>
            </a:r>
            <a:endParaRPr lang="en-US" sz="2000" dirty="0" smtClean="0">
              <a:latin typeface="Candara" pitchFamily="34" charset="0"/>
            </a:endParaRPr>
          </a:p>
          <a:p>
            <a:pPr algn="ctr">
              <a:buNone/>
            </a:pPr>
            <a:r>
              <a:rPr lang="en-US" sz="2000" i="1" dirty="0" smtClean="0">
                <a:latin typeface="Candara" pitchFamily="34" charset="0"/>
              </a:rPr>
              <a:t>Once the water subsided my life was not free</a:t>
            </a:r>
            <a:endParaRPr lang="en-US" sz="2000" dirty="0" smtClean="0">
              <a:latin typeface="Candara" pitchFamily="34" charset="0"/>
            </a:endParaRPr>
          </a:p>
          <a:p>
            <a:pPr algn="ctr">
              <a:buNone/>
            </a:pPr>
            <a:r>
              <a:rPr lang="en-US" sz="2000" i="1" dirty="0" smtClean="0">
                <a:latin typeface="Candara" pitchFamily="34" charset="0"/>
              </a:rPr>
              <a:t>It was robbed of the memories that created what I call me</a:t>
            </a:r>
            <a:endParaRPr lang="en-US" sz="2000" dirty="0" smtClean="0">
              <a:latin typeface="Candara" pitchFamily="34" charset="0"/>
            </a:endParaRPr>
          </a:p>
          <a:p>
            <a:pPr algn="ctr">
              <a:buNone/>
            </a:pPr>
            <a:r>
              <a:rPr lang="en-US" sz="2000" i="1" dirty="0" smtClean="0">
                <a:latin typeface="Candara" pitchFamily="34" charset="0"/>
              </a:rPr>
              <a:t>As I searched for the home I once resided</a:t>
            </a:r>
            <a:endParaRPr lang="en-US" sz="2000" dirty="0" smtClean="0">
              <a:latin typeface="Candara" pitchFamily="34" charset="0"/>
            </a:endParaRPr>
          </a:p>
          <a:p>
            <a:pPr algn="ctr">
              <a:buNone/>
            </a:pPr>
            <a:r>
              <a:rPr lang="en-US" sz="2000" i="1" dirty="0" smtClean="0">
                <a:latin typeface="Candara" pitchFamily="34" charset="0"/>
              </a:rPr>
              <a:t>Comfort and security were no longer provided.</a:t>
            </a:r>
          </a:p>
          <a:p>
            <a:pPr marL="465138" indent="3254375" algn="ctr">
              <a:buNone/>
            </a:pPr>
            <a:endParaRPr lang="en-US" i="1" dirty="0" smtClean="0">
              <a:latin typeface="Candara" pitchFamily="34" charset="0"/>
            </a:endParaRPr>
          </a:p>
          <a:p>
            <a:pPr marL="465138" indent="2049463" algn="ctr">
              <a:buNone/>
            </a:pPr>
            <a:r>
              <a:rPr lang="en-US" sz="1700" dirty="0" smtClean="0">
                <a:latin typeface="Candara" pitchFamily="34" charset="0"/>
              </a:rPr>
              <a:t>--Written in 2005 by Kristine King,</a:t>
            </a:r>
          </a:p>
          <a:p>
            <a:pPr marL="465138" indent="2049463" algn="ctr">
              <a:buNone/>
            </a:pPr>
            <a:r>
              <a:rPr lang="en-US" sz="1700" dirty="0" smtClean="0">
                <a:latin typeface="Candara" pitchFamily="34" charset="0"/>
              </a:rPr>
              <a:t>Doctoral student in psychology at</a:t>
            </a:r>
          </a:p>
          <a:p>
            <a:pPr marL="465138" indent="2049463" algn="ctr">
              <a:buNone/>
            </a:pPr>
            <a:r>
              <a:rPr lang="en-US" sz="1700" dirty="0" smtClean="0">
                <a:latin typeface="Candara" pitchFamily="34" charset="0"/>
              </a:rPr>
              <a:t>Virginia Tech University,</a:t>
            </a:r>
          </a:p>
          <a:p>
            <a:pPr marL="465138" indent="2049463" algn="ctr">
              <a:buNone/>
            </a:pPr>
            <a:r>
              <a:rPr lang="en-US" sz="1700" dirty="0" smtClean="0">
                <a:latin typeface="Candara" pitchFamily="34" charset="0"/>
              </a:rPr>
              <a:t>while a Clinical Assistant at </a:t>
            </a:r>
          </a:p>
          <a:p>
            <a:pPr marL="465138" indent="2049463" algn="ctr">
              <a:buNone/>
            </a:pPr>
            <a:r>
              <a:rPr lang="en-US" sz="1700" dirty="0" smtClean="0">
                <a:latin typeface="Candara" pitchFamily="34" charset="0"/>
              </a:rPr>
              <a:t>The Neuropsychology Center of Louisiana.</a:t>
            </a:r>
          </a:p>
        </p:txBody>
      </p:sp>
      <p:pic>
        <p:nvPicPr>
          <p:cNvPr id="4098" name="Picture 2" descr="C:\Users\Natasha\Pictures\Fleur de Lis.jpg"/>
          <p:cNvPicPr>
            <a:picLocks noChangeAspect="1" noChangeArrowheads="1"/>
          </p:cNvPicPr>
          <p:nvPr/>
        </p:nvPicPr>
        <p:blipFill>
          <a:blip r:embed="rId3" cstate="print"/>
          <a:srcRect/>
          <a:stretch>
            <a:fillRect/>
          </a:stretch>
        </p:blipFill>
        <p:spPr bwMode="auto">
          <a:xfrm>
            <a:off x="1676400" y="4876800"/>
            <a:ext cx="1371600" cy="137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228600" y="304800"/>
            <a:ext cx="86868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457200" y="1676400"/>
            <a:ext cx="8229600" cy="2209801"/>
          </a:xfrm>
        </p:spPr>
        <p:txBody>
          <a:bodyPr>
            <a:normAutofit/>
          </a:bodyPr>
          <a:lstStyle/>
          <a:p>
            <a:pPr marL="0" indent="0" algn="just">
              <a:buNone/>
            </a:pPr>
            <a:r>
              <a:rPr lang="en-US" sz="4100" dirty="0" smtClean="0">
                <a:latin typeface="Candara" pitchFamily="34" charset="0"/>
              </a:rPr>
              <a:t>“Tragedy or crisis is never purely economic, political, or military. It is always preeminently psychological.”</a:t>
            </a:r>
            <a:endParaRPr lang="en-US" sz="4100" dirty="0">
              <a:latin typeface="Candara" pitchFamily="34" charset="0"/>
            </a:endParaRPr>
          </a:p>
        </p:txBody>
      </p:sp>
      <p:sp>
        <p:nvSpPr>
          <p:cNvPr id="5" name="Rounded Rectangle 4"/>
          <p:cNvSpPr/>
          <p:nvPr/>
        </p:nvSpPr>
        <p:spPr>
          <a:xfrm>
            <a:off x="838200" y="685800"/>
            <a:ext cx="7381875" cy="7053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smtClean="0">
                <a:solidFill>
                  <a:schemeClr val="bg1"/>
                </a:solidFill>
              </a:rPr>
              <a:t>According to Cameron (2000),</a:t>
            </a:r>
            <a:endParaRPr lang="en-US" sz="3500" b="1" dirty="0">
              <a:solidFill>
                <a:schemeClr val="bg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176502" y="3733800"/>
            <a:ext cx="4529098" cy="26370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57200" y="304800"/>
            <a:ext cx="82677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idx="1"/>
          </p:nvPr>
        </p:nvSpPr>
        <p:spPr>
          <a:xfrm>
            <a:off x="609600" y="1481328"/>
            <a:ext cx="4953000" cy="4614672"/>
          </a:xfrm>
        </p:spPr>
        <p:txBody>
          <a:bodyPr>
            <a:normAutofit/>
          </a:bodyPr>
          <a:lstStyle/>
          <a:p>
            <a:pPr marL="0" indent="0" algn="just">
              <a:buNone/>
            </a:pPr>
            <a:endParaRPr lang="en-US" dirty="0" smtClean="0">
              <a:latin typeface="Candara" pitchFamily="34" charset="0"/>
            </a:endParaRPr>
          </a:p>
          <a:p>
            <a:pPr marL="0" indent="0" algn="just">
              <a:buNone/>
            </a:pPr>
            <a:r>
              <a:rPr lang="en-US" sz="2400" dirty="0" smtClean="0">
                <a:latin typeface="Lucida Sans Unicode" pitchFamily="34" charset="0"/>
                <a:cs typeface="Lucida Sans Unicode" pitchFamily="34" charset="0"/>
              </a:rPr>
              <a:t>In a television interview in the Spring of 2006, Mayor Melvin “Kip” Holden expressed concern about the emotional well-being of those individuals who were displaced to Baton Rouge by Hurricane Katrina.  He suggested the need for intervention.</a:t>
            </a:r>
            <a:endParaRPr lang="en-US" sz="2400" dirty="0">
              <a:latin typeface="Lucida Sans Unicode" pitchFamily="34" charset="0"/>
              <a:cs typeface="Lucida Sans Unicode" pitchFamily="34" charset="0"/>
            </a:endParaRPr>
          </a:p>
        </p:txBody>
      </p:sp>
      <p:sp>
        <p:nvSpPr>
          <p:cNvPr id="4" name="Rounded Rectangle 3"/>
          <p:cNvSpPr/>
          <p:nvPr/>
        </p:nvSpPr>
        <p:spPr>
          <a:xfrm>
            <a:off x="762000" y="533400"/>
            <a:ext cx="7467600" cy="7053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latin typeface="Candara" pitchFamily="34" charset="0"/>
              </a:rPr>
              <a:t>A Mayor’s Concern</a:t>
            </a:r>
            <a:endParaRPr lang="en-US" sz="3100" b="1" dirty="0">
              <a:solidFill>
                <a:schemeClr val="bg1"/>
              </a:solidFill>
              <a:latin typeface="Candara" pitchFamily="34" charset="0"/>
            </a:endParaRPr>
          </a:p>
        </p:txBody>
      </p:sp>
      <p:pic>
        <p:nvPicPr>
          <p:cNvPr id="44034" name="Picture 2" descr="Melvin L. &quot;Kip&quot; Holden, Mayor-President. Photo courtesy of Will O'Halloran."/>
          <p:cNvPicPr>
            <a:picLocks noChangeAspect="1" noChangeArrowheads="1"/>
          </p:cNvPicPr>
          <p:nvPr/>
        </p:nvPicPr>
        <p:blipFill>
          <a:blip r:embed="rId3" cstate="print"/>
          <a:srcRect/>
          <a:stretch>
            <a:fillRect/>
          </a:stretch>
        </p:blipFill>
        <p:spPr bwMode="auto">
          <a:xfrm>
            <a:off x="5663399" y="1981200"/>
            <a:ext cx="2827352" cy="34861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57200" y="304800"/>
            <a:ext cx="82677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4" name="Rounded Rectangle 3"/>
          <p:cNvSpPr/>
          <p:nvPr/>
        </p:nvSpPr>
        <p:spPr>
          <a:xfrm>
            <a:off x="685800" y="685800"/>
            <a:ext cx="7839075" cy="705303"/>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Anniversary Reaction</a:t>
            </a:r>
            <a:endParaRPr lang="en-US" sz="3100" b="1" dirty="0">
              <a:solidFill>
                <a:schemeClr val="bg1"/>
              </a:solidFill>
              <a:latin typeface="Candara" pitchFamily="34" charset="0"/>
            </a:endParaRPr>
          </a:p>
        </p:txBody>
      </p:sp>
      <p:sp>
        <p:nvSpPr>
          <p:cNvPr id="6" name="Content Placeholder 2"/>
          <p:cNvSpPr>
            <a:spLocks noGrp="1"/>
          </p:cNvSpPr>
          <p:nvPr>
            <p:ph idx="1"/>
          </p:nvPr>
        </p:nvSpPr>
        <p:spPr>
          <a:xfrm>
            <a:off x="990600" y="2209800"/>
            <a:ext cx="7315200" cy="4648200"/>
          </a:xfrm>
        </p:spPr>
        <p:txBody>
          <a:bodyPr>
            <a:normAutofit fontScale="70000" lnSpcReduction="20000"/>
          </a:bodyPr>
          <a:lstStyle/>
          <a:p>
            <a:pPr marL="0" indent="0" algn="just">
              <a:buNone/>
            </a:pPr>
            <a:r>
              <a:rPr lang="en-US" sz="3900" dirty="0" smtClean="0">
                <a:latin typeface="Lucida Sans Unicode" pitchFamily="34" charset="0"/>
                <a:cs typeface="Lucida Sans Unicode" pitchFamily="34" charset="0"/>
              </a:rPr>
              <a:t>An anniversary reaction, which occurs on or around the date of a past traumatic event, involves reactions to an emotionally charged episode which holds tremendous significance for an individual or group.  </a:t>
            </a:r>
          </a:p>
          <a:p>
            <a:pPr marL="0" indent="0" algn="just">
              <a:buNone/>
            </a:pPr>
            <a:endParaRPr lang="en-US" sz="3900" dirty="0" smtClean="0">
              <a:latin typeface="Lucida Sans Unicode" pitchFamily="34" charset="0"/>
              <a:cs typeface="Lucida Sans Unicode" pitchFamily="34" charset="0"/>
            </a:endParaRPr>
          </a:p>
          <a:p>
            <a:pPr marL="0" indent="0" algn="just">
              <a:buNone/>
            </a:pPr>
            <a:r>
              <a:rPr lang="en-US" sz="3900" dirty="0" smtClean="0">
                <a:latin typeface="Lucida Sans Unicode" pitchFamily="34" charset="0"/>
                <a:cs typeface="Lucida Sans Unicode" pitchFamily="34" charset="0"/>
              </a:rPr>
              <a:t>When the initial event is experienced as traumatic, individuals may tend to become sensitized to re-experience the symptoms under reminiscent circumstances.</a:t>
            </a:r>
          </a:p>
          <a:p>
            <a:pPr marL="0" indent="0" algn="just">
              <a:buNone/>
            </a:pPr>
            <a:endParaRPr lang="en-US" sz="2200" dirty="0" smtClean="0">
              <a:latin typeface="Lucida Sans Unicode" pitchFamily="34" charset="0"/>
              <a:cs typeface="Lucida Sans Unicode" pitchFamily="34" charset="0"/>
            </a:endParaRPr>
          </a:p>
          <a:p>
            <a:pPr marL="0" indent="0" algn="just">
              <a:buNone/>
            </a:pPr>
            <a:endParaRPr lang="en-US" sz="2200" dirty="0" smtClean="0">
              <a:latin typeface="Lucida Sans Unicode" pitchFamily="34" charset="0"/>
              <a:cs typeface="Lucida Sans Unicode" pitchFamily="34" charset="0"/>
            </a:endParaRPr>
          </a:p>
          <a:p>
            <a:pPr marL="0" indent="0" algn="just">
              <a:buNone/>
            </a:pPr>
            <a:r>
              <a:rPr lang="en-US" sz="2200" dirty="0" smtClean="0">
                <a:latin typeface="Lucida Sans Unicode" pitchFamily="34" charset="0"/>
                <a:cs typeface="Lucida Sans Unicode" pitchFamily="34" charset="0"/>
              </a:rPr>
              <a:t>(</a:t>
            </a:r>
            <a:r>
              <a:rPr lang="en-US" sz="2200" dirty="0" err="1" smtClean="0">
                <a:latin typeface="Lucida Sans Unicode" pitchFamily="34" charset="0"/>
                <a:cs typeface="Lucida Sans Unicode" pitchFamily="34" charset="0"/>
              </a:rPr>
              <a:t>Borstein</a:t>
            </a:r>
            <a:r>
              <a:rPr lang="en-US" sz="2200" dirty="0" smtClean="0">
                <a:latin typeface="Lucida Sans Unicode" pitchFamily="34" charset="0"/>
                <a:cs typeface="Lucida Sans Unicode" pitchFamily="34" charset="0"/>
              </a:rPr>
              <a:t> &amp; Clayton, 1972)</a:t>
            </a:r>
            <a:endParaRPr lang="en-US" sz="22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28600" y="304800"/>
            <a:ext cx="8610600" cy="6248400"/>
          </a:xfrm>
          <a:prstGeom prst="roundRect">
            <a:avLst>
              <a:gd name="adj" fmla="val 7000"/>
            </a:avLst>
          </a:prstGeom>
          <a:ln>
            <a:headEnd/>
            <a:tailEnd/>
          </a:ln>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3" name="Content Placeholder 2"/>
          <p:cNvSpPr>
            <a:spLocks noGrp="1"/>
          </p:cNvSpPr>
          <p:nvPr>
            <p:ph sz="half" idx="1"/>
          </p:nvPr>
        </p:nvSpPr>
        <p:spPr/>
        <p:txBody>
          <a:bodyPr>
            <a:normAutofit/>
          </a:bodyPr>
          <a:lstStyle/>
          <a:p>
            <a:pPr marL="111125" indent="0">
              <a:buClr>
                <a:srgbClr val="00B050"/>
              </a:buClr>
              <a:buSzPct val="65000"/>
              <a:buNone/>
            </a:pPr>
            <a:endParaRPr lang="en-US" sz="1600" dirty="0" smtClean="0"/>
          </a:p>
          <a:p>
            <a:pPr marL="111125" indent="0">
              <a:buClr>
                <a:srgbClr val="00B050"/>
              </a:buClr>
              <a:buSzPct val="65000"/>
              <a:buNone/>
            </a:pPr>
            <a:endParaRPr lang="en-US" sz="1600" dirty="0" smtClean="0"/>
          </a:p>
          <a:p>
            <a:pPr marL="111125" indent="0">
              <a:buClr>
                <a:srgbClr val="00B050"/>
              </a:buClr>
              <a:buSzPct val="65000"/>
              <a:buNone/>
            </a:pPr>
            <a:endParaRPr lang="en-US" sz="1600" dirty="0" smtClean="0"/>
          </a:p>
          <a:p>
            <a:pPr marL="111125" indent="0">
              <a:buClr>
                <a:srgbClr val="00B050"/>
              </a:buClr>
              <a:buSzPct val="65000"/>
              <a:buFont typeface="Wingdings" pitchFamily="2" charset="2"/>
              <a:buChar char="§"/>
            </a:pPr>
            <a:r>
              <a:rPr lang="en-US" dirty="0" smtClean="0"/>
              <a:t> </a:t>
            </a:r>
            <a:r>
              <a:rPr lang="en-US" sz="3200" dirty="0" smtClean="0">
                <a:solidFill>
                  <a:schemeClr val="bg1"/>
                </a:solidFill>
              </a:rPr>
              <a:t>Panic</a:t>
            </a:r>
          </a:p>
          <a:p>
            <a:pPr marL="111125" indent="0">
              <a:buClr>
                <a:srgbClr val="00B050"/>
              </a:buClr>
              <a:buSzPct val="65000"/>
              <a:buNone/>
            </a:pPr>
            <a:endParaRPr lang="en-US" sz="3200" dirty="0" smtClean="0"/>
          </a:p>
          <a:p>
            <a:pPr marL="111125" indent="0">
              <a:buClr>
                <a:srgbClr val="00B050"/>
              </a:buClr>
              <a:buFont typeface="Wingdings" pitchFamily="2" charset="2"/>
              <a:buChar char="§"/>
            </a:pPr>
            <a:r>
              <a:rPr lang="en-US" sz="3200" dirty="0" smtClean="0"/>
              <a:t> </a:t>
            </a:r>
            <a:r>
              <a:rPr lang="en-US" sz="3200" dirty="0" smtClean="0">
                <a:solidFill>
                  <a:schemeClr val="bg1"/>
                </a:solidFill>
              </a:rPr>
              <a:t>Grief</a:t>
            </a:r>
          </a:p>
          <a:p>
            <a:pPr marL="111125" indent="0">
              <a:buClr>
                <a:srgbClr val="00B050"/>
              </a:buClr>
              <a:buNone/>
            </a:pPr>
            <a:endParaRPr lang="en-US" sz="3200" dirty="0" smtClean="0"/>
          </a:p>
          <a:p>
            <a:pPr marL="111125" indent="0">
              <a:buClr>
                <a:srgbClr val="00B050"/>
              </a:buClr>
              <a:buFont typeface="Wingdings" pitchFamily="2" charset="2"/>
              <a:buChar char="§"/>
            </a:pPr>
            <a:r>
              <a:rPr lang="en-US" sz="3200" dirty="0" smtClean="0"/>
              <a:t> </a:t>
            </a:r>
            <a:r>
              <a:rPr lang="en-US" sz="3200" dirty="0" smtClean="0">
                <a:solidFill>
                  <a:schemeClr val="bg1"/>
                </a:solidFill>
              </a:rPr>
              <a:t>Conflict</a:t>
            </a:r>
          </a:p>
          <a:p>
            <a:pPr marL="111125" indent="0">
              <a:buClr>
                <a:srgbClr val="00B050"/>
              </a:buClr>
              <a:buNone/>
            </a:pPr>
            <a:endParaRPr lang="en-US" sz="4800" dirty="0" smtClean="0"/>
          </a:p>
          <a:p>
            <a:pPr marL="111125" indent="0">
              <a:buClr>
                <a:srgbClr val="00B050"/>
              </a:buClr>
              <a:buNone/>
            </a:pPr>
            <a:endParaRPr lang="en-US" sz="4800" dirty="0" smtClean="0"/>
          </a:p>
          <a:p>
            <a:pPr marL="111125" indent="0"/>
            <a:endParaRPr lang="en-US" sz="4800" dirty="0" smtClean="0"/>
          </a:p>
        </p:txBody>
      </p:sp>
      <p:sp>
        <p:nvSpPr>
          <p:cNvPr id="4" name="Rounded Rectangle 3"/>
          <p:cNvSpPr/>
          <p:nvPr/>
        </p:nvSpPr>
        <p:spPr>
          <a:xfrm>
            <a:off x="609600" y="609600"/>
            <a:ext cx="8001000" cy="1143000"/>
          </a:xfrm>
          <a:prstGeom prst="roundRect">
            <a:avLst/>
          </a:prstGeom>
          <a:solidFill>
            <a:srgbClr val="F251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tx1"/>
                </a:solidFill>
              </a:rPr>
              <a:t>Specific Characteristics of    Anniversary Reactions</a:t>
            </a:r>
            <a:endParaRPr lang="en-US" sz="3200" b="1" dirty="0">
              <a:solidFill>
                <a:schemeClr val="tx1"/>
              </a:solidFill>
              <a:latin typeface="Candara" pitchFamily="34" charset="0"/>
            </a:endParaRPr>
          </a:p>
        </p:txBody>
      </p:sp>
      <p:pic>
        <p:nvPicPr>
          <p:cNvPr id="7" name="Picture 3" descr="C:\Users\Natasha\Pictures\Never Give Up.jpg"/>
          <p:cNvPicPr>
            <a:picLocks noChangeAspect="1" noChangeArrowheads="1"/>
          </p:cNvPicPr>
          <p:nvPr/>
        </p:nvPicPr>
        <p:blipFill>
          <a:blip r:embed="rId3" cstate="print">
            <a:lum bright="24000" contrast="18000"/>
          </a:blip>
          <a:srcRect/>
          <a:stretch>
            <a:fillRect/>
          </a:stretch>
        </p:blipFill>
        <p:spPr bwMode="auto">
          <a:xfrm>
            <a:off x="2914359" y="2176122"/>
            <a:ext cx="5645958" cy="331027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1884</TotalTime>
  <Words>2473</Words>
  <Application>Microsoft Office PowerPoint</Application>
  <PresentationFormat>On-screen Show (4:3)</PresentationFormat>
  <Paragraphs>483</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   Group Interventions for Disaster/Trauma Anniversary Reactions Nemeth, D.1, Kuriansky, J.2 , Olivier, T.1, Whittington, L.1, May, N.1, Hamilton, J.1,  Steger, A.1 Neuropsychology Center of Louisiana, LLC 1 and Columbia University 2  Returning to Katrina - Bringing Hurricane Katrina Research Back to the Community University of Southern Mississippi – Center for Policy and Resilience Long Beach, Mississippi            June 4-5, 2010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Interventions for Disaster/Trauma Anniversary Reactions Nemeth, D., Kuriansky, J., Olivier, T., Whittington, L., May, N., Hamilton, J., &amp; Steger, A.</dc:title>
  <dc:creator>Natasha</dc:creator>
  <cp:lastModifiedBy> </cp:lastModifiedBy>
  <cp:revision>163</cp:revision>
  <dcterms:created xsi:type="dcterms:W3CDTF">2010-05-13T21:48:36Z</dcterms:created>
  <dcterms:modified xsi:type="dcterms:W3CDTF">2010-06-01T23:12:05Z</dcterms:modified>
</cp:coreProperties>
</file>